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088BBBA-A507-468C-A2E0-D2C90B8410A1}">
  <a:tblStyle styleId="{4088BBBA-A507-468C-A2E0-D2C90B8410A1}"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11692634@N04/15855652750" TargetMode="External"/><Relationship Id="rId3" Type="http://schemas.openxmlformats.org/officeDocument/2006/relationships/hyperlink" Target="https://pixabay.com/en/photos/web%20browser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 resource: </a:t>
            </a:r>
            <a:r>
              <a:rPr lang="en" u="sng">
                <a:solidFill>
                  <a:schemeClr val="hlink"/>
                </a:solidFill>
                <a:hlinkClick r:id="rId2"/>
              </a:rPr>
              <a:t>https://www.flickr.com/photos/111692634@N04/15855652750</a:t>
            </a:r>
            <a:r>
              <a:rPr lang="en"/>
              <a:t> </a:t>
            </a:r>
          </a:p>
          <a:p>
            <a:pPr lvl="0">
              <a:spcBef>
                <a:spcPts val="0"/>
              </a:spcBef>
              <a:buNone/>
            </a:pPr>
            <a:r>
              <a:rPr lang="en" u="sng">
                <a:solidFill>
                  <a:schemeClr val="hlink"/>
                </a:solidFill>
                <a:hlinkClick r:id="rId3"/>
              </a:rPr>
              <a:t>https://pixabay.com/en/photos/web%20browsers/</a:t>
            </a:r>
            <a:r>
              <a:rPr lang="en"/>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sp>
        <p:nvSpPr>
          <p:cNvPr id="13" name="Shape 13"/>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4" name="Shape 14"/>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9" name="Shape 49"/>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1" name="Shape 51"/>
        <p:cNvGrpSpPr/>
        <p:nvPr/>
      </p:nvGrpSpPr>
      <p:grpSpPr>
        <a:xfrm>
          <a:off x="0" y="0"/>
          <a:ext cx="0" cy="0"/>
          <a:chOff x="0" y="0"/>
          <a:chExt cx="0" cy="0"/>
        </a:xfrm>
      </p:grpSpPr>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 name="Shape 16"/>
        <p:cNvGrpSpPr/>
        <p:nvPr/>
      </p:nvGrpSpPr>
      <p:grpSpPr>
        <a:xfrm>
          <a:off x="0" y="0"/>
          <a:ext cx="0" cy="0"/>
          <a:chOff x="0" y="0"/>
          <a:chExt cx="0" cy="0"/>
        </a:xfrm>
      </p:grpSpPr>
      <p:sp>
        <p:nvSpPr>
          <p:cNvPr id="17" name="Shape 17"/>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8" name="Shape 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40" name="Shape 40"/>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1" name="Shape 41"/>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2" name="Shape 42"/>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6" name="Shape 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
        <p:nvSpPr>
          <p:cNvPr id="9" name="Shape 9"/>
          <p:cNvSpPr/>
          <p:nvPr/>
        </p:nvSpPr>
        <p:spPr>
          <a:xfrm>
            <a:off x="0" y="4853100"/>
            <a:ext cx="9144000" cy="290400"/>
          </a:xfrm>
          <a:prstGeom prst="rect">
            <a:avLst/>
          </a:prstGeom>
          <a:solidFill>
            <a:srgbClr val="434343"/>
          </a:solidFill>
          <a:ln>
            <a:noFill/>
          </a:ln>
        </p:spPr>
        <p:txBody>
          <a:bodyPr anchorCtr="0" anchor="ctr" bIns="91425" lIns="91425" rIns="91425" tIns="91425">
            <a:noAutofit/>
          </a:bodyPr>
          <a:lstStyle/>
          <a:p>
            <a:pPr lvl="0">
              <a:spcBef>
                <a:spcPts val="0"/>
              </a:spcBef>
              <a:buNone/>
            </a:pPr>
            <a:r>
              <a:t/>
            </a:r>
            <a:endParaRPr/>
          </a:p>
        </p:txBody>
      </p:sp>
      <p:sp>
        <p:nvSpPr>
          <p:cNvPr id="10" name="Shape 10"/>
          <p:cNvSpPr txBox="1"/>
          <p:nvPr/>
        </p:nvSpPr>
        <p:spPr>
          <a:xfrm>
            <a:off x="17103" y="4820671"/>
            <a:ext cx="3176700" cy="290400"/>
          </a:xfrm>
          <a:prstGeom prst="rect">
            <a:avLst/>
          </a:prstGeom>
          <a:noFill/>
          <a:ln>
            <a:noFill/>
          </a:ln>
        </p:spPr>
        <p:txBody>
          <a:bodyPr anchorCtr="0" anchor="t" bIns="91425" lIns="91425" rIns="91425" tIns="91425">
            <a:noAutofit/>
          </a:bodyPr>
          <a:lstStyle/>
          <a:p>
            <a:pPr lvl="0">
              <a:spcBef>
                <a:spcPts val="0"/>
              </a:spcBef>
              <a:buNone/>
            </a:pPr>
            <a:r>
              <a:rPr lang="en" sz="1100">
                <a:solidFill>
                  <a:srgbClr val="D9D9D9"/>
                </a:solidFill>
                <a:latin typeface="Average"/>
                <a:ea typeface="Average"/>
                <a:cs typeface="Average"/>
                <a:sym typeface="Average"/>
              </a:rPr>
              <a:t>Introduction to Modern Application Development</a:t>
            </a:r>
          </a:p>
        </p:txBody>
      </p:sp>
      <p:sp>
        <p:nvSpPr>
          <p:cNvPr id="11" name="Shape 11"/>
          <p:cNvSpPr txBox="1"/>
          <p:nvPr/>
        </p:nvSpPr>
        <p:spPr>
          <a:xfrm>
            <a:off x="5692325" y="4820683"/>
            <a:ext cx="3521100" cy="290400"/>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D9D9D9"/>
                </a:solidFill>
                <a:latin typeface="Average"/>
                <a:ea typeface="Average"/>
                <a:cs typeface="Average"/>
                <a:sym typeface="Average"/>
              </a:rPr>
              <a:t>Dr Gaurav Raina (IIT Madras), Tanmai Gopal (Hasura)</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youtube.com/watch?v=n5CQK1knRk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youtube.com/v/g8aGTYrM_yM" TargetMode="External"/><Relationship Id="rId4" Type="http://schemas.openxmlformats.org/officeDocument/2006/relationships/image" Target="../media/image0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01.png"/><Relationship Id="rId5"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2.png"/><Relationship Id="rId4" Type="http://schemas.openxmlformats.org/officeDocument/2006/relationships/image" Target="../media/image03.png"/><Relationship Id="rId5"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flipkart.com/robots.txt" TargetMode="External"/><Relationship Id="rId4" Type="http://schemas.openxmlformats.org/officeDocument/2006/relationships/hyperlink" Target="http://www.cenlib.iitm.ac.in/docs/library/ejnls-iitm.html" TargetMode="External"/><Relationship Id="rId5" Type="http://schemas.openxmlformats.org/officeDocument/2006/relationships/hyperlink" Target="https://hasura.io/img/hasura-sand.png" TargetMode="External"/><Relationship Id="rId6" Type="http://schemas.openxmlformats.org/officeDocument/2006/relationships/hyperlink" Target="https://www.iitm.ac.in/sites/default/files/uploads/calendar-revised-jul-nov_2016.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sp>
        <p:nvSpPr>
          <p:cNvPr id="57" name="Shape 57"/>
          <p:cNvSpPr txBox="1"/>
          <p:nvPr>
            <p:ph type="ctrTitle"/>
          </p:nvPr>
        </p:nvSpPr>
        <p:spPr>
          <a:xfrm>
            <a:off x="311708" y="820775"/>
            <a:ext cx="8520600" cy="2052600"/>
          </a:xfrm>
          <a:prstGeom prst="rect">
            <a:avLst/>
          </a:prstGeom>
        </p:spPr>
        <p:txBody>
          <a:bodyPr anchorCtr="0" anchor="b" bIns="91425" lIns="91425" rIns="91425" tIns="91425">
            <a:noAutofit/>
          </a:bodyPr>
          <a:lstStyle/>
          <a:p>
            <a:pPr lvl="0">
              <a:spcBef>
                <a:spcPts val="0"/>
              </a:spcBef>
              <a:buNone/>
            </a:pPr>
            <a:r>
              <a:rPr lang="en"/>
              <a:t>Module 2</a:t>
            </a:r>
          </a:p>
        </p:txBody>
      </p:sp>
      <p:sp>
        <p:nvSpPr>
          <p:cNvPr id="58" name="Shape 5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Introduction to a web-app</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2.1 Browser</a:t>
            </a:r>
          </a:p>
        </p:txBody>
      </p:sp>
      <p:sp>
        <p:nvSpPr>
          <p:cNvPr id="126" name="Shape 126"/>
          <p:cNvSpPr txBox="1"/>
          <p:nvPr/>
        </p:nvSpPr>
        <p:spPr>
          <a:xfrm>
            <a:off x="311700" y="1147425"/>
            <a:ext cx="8282100" cy="1026300"/>
          </a:xfrm>
          <a:prstGeom prst="rect">
            <a:avLst/>
          </a:prstGeom>
          <a:noFill/>
          <a:ln>
            <a:noFill/>
          </a:ln>
        </p:spPr>
        <p:txBody>
          <a:bodyPr anchorCtr="0" anchor="t" bIns="91425" lIns="91425" rIns="91425" tIns="91425">
            <a:noAutofit/>
          </a:bodyPr>
          <a:lstStyle/>
          <a:p>
            <a:pPr indent="-317500" lvl="0" marL="457200" rtl="0">
              <a:lnSpc>
                <a:spcPct val="115000"/>
              </a:lnSpc>
              <a:spcBef>
                <a:spcPts val="0"/>
              </a:spcBef>
              <a:spcAft>
                <a:spcPts val="1600"/>
              </a:spcAft>
              <a:buClr>
                <a:schemeClr val="dk2"/>
              </a:buClr>
            </a:pPr>
            <a:r>
              <a:rPr lang="en">
                <a:solidFill>
                  <a:schemeClr val="dk2"/>
                </a:solidFill>
              </a:rPr>
              <a:t>Modern browsers can </a:t>
            </a:r>
            <a:r>
              <a:rPr b="1" lang="en" u="sng">
                <a:solidFill>
                  <a:schemeClr val="dk2"/>
                </a:solidFill>
              </a:rPr>
              <a:t>interpret and run code</a:t>
            </a:r>
            <a:r>
              <a:rPr lang="en">
                <a:solidFill>
                  <a:schemeClr val="dk2"/>
                </a:solidFill>
              </a:rPr>
              <a:t> written by the application author (Javascript)</a:t>
            </a:r>
          </a:p>
          <a:p>
            <a:pPr indent="-317500" lvl="0" marL="457200" rtl="0">
              <a:lnSpc>
                <a:spcPct val="115000"/>
              </a:lnSpc>
              <a:spcBef>
                <a:spcPts val="0"/>
              </a:spcBef>
              <a:spcAft>
                <a:spcPts val="1600"/>
              </a:spcAft>
              <a:buClr>
                <a:schemeClr val="dk2"/>
              </a:buClr>
            </a:pPr>
            <a:r>
              <a:rPr b="1" lang="en">
                <a:solidFill>
                  <a:schemeClr val="dk2"/>
                </a:solidFill>
              </a:rPr>
              <a:t>Purpose:</a:t>
            </a:r>
            <a:r>
              <a:rPr lang="en">
                <a:solidFill>
                  <a:schemeClr val="dk2"/>
                </a:solidFill>
              </a:rPr>
              <a:t> Make page interactive or dynamic.</a:t>
            </a:r>
          </a:p>
        </p:txBody>
      </p:sp>
      <p:sp>
        <p:nvSpPr>
          <p:cNvPr id="127" name="Shape 127"/>
          <p:cNvSpPr txBox="1"/>
          <p:nvPr/>
        </p:nvSpPr>
        <p:spPr>
          <a:xfrm>
            <a:off x="5473275" y="4428594"/>
            <a:ext cx="3367800" cy="323400"/>
          </a:xfrm>
          <a:prstGeom prst="rect">
            <a:avLst/>
          </a:prstGeom>
          <a:noFill/>
          <a:ln>
            <a:noFill/>
          </a:ln>
        </p:spPr>
        <p:txBody>
          <a:bodyPr anchorCtr="0" anchor="t" bIns="91425" lIns="91425" rIns="91425" tIns="91425">
            <a:noAutofit/>
          </a:bodyPr>
          <a:lstStyle/>
          <a:p>
            <a:pPr lvl="0" rtl="0">
              <a:spcBef>
                <a:spcPts val="0"/>
              </a:spcBef>
              <a:buNone/>
            </a:pPr>
            <a:r>
              <a:rPr i="1" lang="en" sz="1000"/>
              <a:t>Facebook newsfeed keeps automatically fetching new content</a:t>
            </a:r>
          </a:p>
        </p:txBody>
      </p:sp>
      <p:pic>
        <p:nvPicPr>
          <p:cNvPr descr="news-feed.png" id="128" name="Shape 128"/>
          <p:cNvPicPr preferRelativeResize="0"/>
          <p:nvPr/>
        </p:nvPicPr>
        <p:blipFill>
          <a:blip r:embed="rId3">
            <a:alphaModFix/>
          </a:blip>
          <a:stretch>
            <a:fillRect/>
          </a:stretch>
        </p:blipFill>
        <p:spPr>
          <a:xfrm>
            <a:off x="4973083" y="2283974"/>
            <a:ext cx="3812916" cy="2149624"/>
          </a:xfrm>
          <a:prstGeom prst="rect">
            <a:avLst/>
          </a:prstGeom>
          <a:noFill/>
          <a:ln>
            <a:noFill/>
          </a:ln>
        </p:spPr>
      </p:pic>
      <p:pic>
        <p:nvPicPr>
          <p:cNvPr descr="fb-popup.png" id="129" name="Shape 129"/>
          <p:cNvPicPr preferRelativeResize="0"/>
          <p:nvPr/>
        </p:nvPicPr>
        <p:blipFill>
          <a:blip r:embed="rId4">
            <a:alphaModFix/>
          </a:blip>
          <a:stretch>
            <a:fillRect/>
          </a:stretch>
        </p:blipFill>
        <p:spPr>
          <a:xfrm>
            <a:off x="686324" y="2283975"/>
            <a:ext cx="3838803" cy="2149625"/>
          </a:xfrm>
          <a:prstGeom prst="rect">
            <a:avLst/>
          </a:prstGeom>
          <a:noFill/>
          <a:ln>
            <a:noFill/>
          </a:ln>
        </p:spPr>
      </p:pic>
      <p:sp>
        <p:nvSpPr>
          <p:cNvPr id="130" name="Shape 130"/>
          <p:cNvSpPr txBox="1"/>
          <p:nvPr/>
        </p:nvSpPr>
        <p:spPr>
          <a:xfrm>
            <a:off x="1282526" y="4428600"/>
            <a:ext cx="2869800" cy="323400"/>
          </a:xfrm>
          <a:prstGeom prst="rect">
            <a:avLst/>
          </a:prstGeom>
          <a:noFill/>
          <a:ln>
            <a:noFill/>
          </a:ln>
        </p:spPr>
        <p:txBody>
          <a:bodyPr anchorCtr="0" anchor="t" bIns="91425" lIns="91425" rIns="91425" tIns="91425">
            <a:noAutofit/>
          </a:bodyPr>
          <a:lstStyle/>
          <a:p>
            <a:pPr lvl="0" rtl="0">
              <a:spcBef>
                <a:spcPts val="0"/>
              </a:spcBef>
              <a:buNone/>
            </a:pPr>
            <a:r>
              <a:rPr i="1" lang="en" sz="1000"/>
              <a:t>Clicking on the icon shows the pending friend requests (facebook)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2.2 URL</a:t>
            </a:r>
          </a:p>
        </p:txBody>
      </p:sp>
      <p:sp>
        <p:nvSpPr>
          <p:cNvPr id="136" name="Shape 136"/>
          <p:cNvSpPr txBox="1"/>
          <p:nvPr>
            <p:ph idx="1" type="body"/>
          </p:nvPr>
        </p:nvSpPr>
        <p:spPr>
          <a:xfrm>
            <a:off x="529825" y="2209400"/>
            <a:ext cx="5491800" cy="350100"/>
          </a:xfrm>
          <a:prstGeom prst="rect">
            <a:avLst/>
          </a:prstGeom>
        </p:spPr>
        <p:txBody>
          <a:bodyPr anchorCtr="0" anchor="t" bIns="91425" lIns="91425" rIns="91425" tIns="91425">
            <a:noAutofit/>
          </a:bodyPr>
          <a:lstStyle/>
          <a:p>
            <a:pPr lvl="0" algn="ctr">
              <a:spcBef>
                <a:spcPts val="0"/>
              </a:spcBef>
              <a:buNone/>
            </a:pPr>
            <a:r>
              <a:rPr b="1" lang="en" sz="1400" u="sng">
                <a:solidFill>
                  <a:srgbClr val="434343"/>
                </a:solidFill>
                <a:latin typeface="Consolas"/>
                <a:ea typeface="Consolas"/>
                <a:cs typeface="Consolas"/>
                <a:sym typeface="Consolas"/>
              </a:rPr>
              <a:t>https://www.flipkart.com/books/pr?sid=bks&amp;q=web+app</a:t>
            </a:r>
          </a:p>
          <a:p>
            <a:pPr lvl="0" rtl="0">
              <a:spcBef>
                <a:spcPts val="0"/>
              </a:spcBef>
              <a:buNone/>
            </a:pPr>
            <a:r>
              <a:t/>
            </a:r>
            <a:endParaRPr b="1" sz="1600">
              <a:solidFill>
                <a:srgbClr val="666666"/>
              </a:solidFill>
            </a:endParaRPr>
          </a:p>
        </p:txBody>
      </p:sp>
      <p:pic>
        <p:nvPicPr>
          <p:cNvPr descr="Screen Shot 2016-08-08 at 2.40.00 AM.png" id="137" name="Shape 137"/>
          <p:cNvPicPr preferRelativeResize="0"/>
          <p:nvPr/>
        </p:nvPicPr>
        <p:blipFill rotWithShape="1">
          <a:blip r:embed="rId3">
            <a:alphaModFix amt="52999"/>
          </a:blip>
          <a:srcRect b="0" l="0" r="0" t="1874"/>
          <a:stretch/>
        </p:blipFill>
        <p:spPr>
          <a:xfrm>
            <a:off x="654250" y="2692449"/>
            <a:ext cx="3470572" cy="2128351"/>
          </a:xfrm>
          <a:prstGeom prst="rect">
            <a:avLst/>
          </a:prstGeom>
          <a:noFill/>
          <a:ln>
            <a:noFill/>
          </a:ln>
        </p:spPr>
      </p:pic>
      <p:sp>
        <p:nvSpPr>
          <p:cNvPr id="138" name="Shape 138"/>
          <p:cNvSpPr txBox="1"/>
          <p:nvPr/>
        </p:nvSpPr>
        <p:spPr>
          <a:xfrm>
            <a:off x="311700" y="1064061"/>
            <a:ext cx="8282100" cy="1026300"/>
          </a:xfrm>
          <a:prstGeom prst="rect">
            <a:avLst/>
          </a:prstGeom>
          <a:noFill/>
          <a:ln>
            <a:noFill/>
          </a:ln>
        </p:spPr>
        <p:txBody>
          <a:bodyPr anchorCtr="0" anchor="t" bIns="91425" lIns="91425" rIns="91425" tIns="91425">
            <a:noAutofit/>
          </a:bodyPr>
          <a:lstStyle/>
          <a:p>
            <a:pPr indent="-317500" lvl="0" marL="457200" rtl="0">
              <a:lnSpc>
                <a:spcPct val="115000"/>
              </a:lnSpc>
              <a:spcBef>
                <a:spcPts val="0"/>
              </a:spcBef>
              <a:spcAft>
                <a:spcPts val="1600"/>
              </a:spcAft>
              <a:buClr>
                <a:schemeClr val="dk2"/>
              </a:buClr>
            </a:pPr>
            <a:r>
              <a:rPr lang="en">
                <a:solidFill>
                  <a:schemeClr val="dk2"/>
                </a:solidFill>
              </a:rPr>
              <a:t>A URL identifies both the server and the resource (webpage or content)</a:t>
            </a:r>
          </a:p>
          <a:p>
            <a:pPr indent="-317500" lvl="0" marL="457200" rtl="0">
              <a:lnSpc>
                <a:spcPct val="115000"/>
              </a:lnSpc>
              <a:spcBef>
                <a:spcPts val="0"/>
              </a:spcBef>
              <a:spcAft>
                <a:spcPts val="1600"/>
              </a:spcAft>
              <a:buClr>
                <a:schemeClr val="dk2"/>
              </a:buClr>
            </a:pPr>
            <a:r>
              <a:rPr lang="en">
                <a:solidFill>
                  <a:schemeClr val="dk2"/>
                </a:solidFill>
              </a:rPr>
              <a:t>URL stands for: Uniform Resource Locator</a:t>
            </a:r>
          </a:p>
          <a:p>
            <a:pPr indent="-317500" lvl="0" marL="457200" rtl="0">
              <a:lnSpc>
                <a:spcPct val="115000"/>
              </a:lnSpc>
              <a:spcBef>
                <a:spcPts val="0"/>
              </a:spcBef>
              <a:spcAft>
                <a:spcPts val="1600"/>
              </a:spcAft>
              <a:buClr>
                <a:schemeClr val="dk2"/>
              </a:buClr>
            </a:pPr>
            <a:r>
              <a:rPr lang="en">
                <a:solidFill>
                  <a:schemeClr val="dk2"/>
                </a:solidFill>
              </a:rPr>
              <a:t>Also informally called ‘web address’</a:t>
            </a:r>
          </a:p>
          <a:p>
            <a:pPr indent="-317500" lvl="0" marL="457200" rtl="0">
              <a:lnSpc>
                <a:spcPct val="115000"/>
              </a:lnSpc>
              <a:spcBef>
                <a:spcPts val="0"/>
              </a:spcBef>
              <a:spcAft>
                <a:spcPts val="1600"/>
              </a:spcAft>
              <a:buClr>
                <a:schemeClr val="dk2"/>
              </a:buClr>
            </a:pPr>
            <a:r>
              <a:rPr b="1" lang="en">
                <a:solidFill>
                  <a:schemeClr val="dk2"/>
                </a:solidFill>
              </a:rPr>
              <a:t>Purpose:</a:t>
            </a:r>
            <a:r>
              <a:rPr lang="en">
                <a:solidFill>
                  <a:schemeClr val="dk2"/>
                </a:solidFill>
              </a:rPr>
              <a:t> Find a resource on the Internet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2.2 URL</a:t>
            </a:r>
          </a:p>
        </p:txBody>
      </p:sp>
      <p:sp>
        <p:nvSpPr>
          <p:cNvPr id="144" name="Shape 144"/>
          <p:cNvSpPr txBox="1"/>
          <p:nvPr>
            <p:ph idx="1" type="body"/>
          </p:nvPr>
        </p:nvSpPr>
        <p:spPr>
          <a:xfrm>
            <a:off x="378825" y="1142025"/>
            <a:ext cx="8520600" cy="1158000"/>
          </a:xfrm>
          <a:prstGeom prst="rect">
            <a:avLst/>
          </a:prstGeom>
        </p:spPr>
        <p:txBody>
          <a:bodyPr anchorCtr="0" anchor="t" bIns="91425" lIns="91425" rIns="91425" tIns="91425">
            <a:noAutofit/>
          </a:bodyPr>
          <a:lstStyle/>
          <a:p>
            <a:pPr lvl="0" rtl="0">
              <a:spcBef>
                <a:spcPts val="0"/>
              </a:spcBef>
              <a:buNone/>
            </a:pPr>
            <a:r>
              <a:rPr lang="en">
                <a:solidFill>
                  <a:srgbClr val="000000"/>
                </a:solidFill>
              </a:rPr>
              <a:t>                   </a:t>
            </a:r>
            <a:r>
              <a:rPr lang="en">
                <a:solidFill>
                  <a:srgbClr val="FF0000"/>
                </a:solidFill>
              </a:rPr>
              <a:t>https://</a:t>
            </a:r>
            <a:r>
              <a:rPr lang="en">
                <a:solidFill>
                  <a:srgbClr val="4A86E8"/>
                </a:solidFill>
              </a:rPr>
              <a:t>www.flipkart.com</a:t>
            </a:r>
            <a:r>
              <a:rPr lang="en">
                <a:solidFill>
                  <a:srgbClr val="6AA84F"/>
                </a:solidFill>
              </a:rPr>
              <a:t>/books/pr</a:t>
            </a:r>
            <a:r>
              <a:rPr lang="en">
                <a:solidFill>
                  <a:srgbClr val="F1C232"/>
                </a:solidFill>
              </a:rPr>
              <a:t>?sid=bks&amp;q=web+app</a:t>
            </a:r>
          </a:p>
        </p:txBody>
      </p:sp>
      <p:sp>
        <p:nvSpPr>
          <p:cNvPr id="145" name="Shape 145"/>
          <p:cNvSpPr/>
          <p:nvPr/>
        </p:nvSpPr>
        <p:spPr>
          <a:xfrm rot="-5400000">
            <a:off x="1911550" y="1349875"/>
            <a:ext cx="209400" cy="582600"/>
          </a:xfrm>
          <a:prstGeom prst="leftBrace">
            <a:avLst>
              <a:gd fmla="val 0" name="adj1"/>
              <a:gd fmla="val 50004"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6" name="Shape 146"/>
          <p:cNvSpPr/>
          <p:nvPr/>
        </p:nvSpPr>
        <p:spPr>
          <a:xfrm rot="-5400000">
            <a:off x="3106600" y="813025"/>
            <a:ext cx="209400" cy="1656300"/>
          </a:xfrm>
          <a:prstGeom prst="leftBrace">
            <a:avLst>
              <a:gd fmla="val 0" name="adj1"/>
              <a:gd fmla="val 50004"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7" name="Shape 147"/>
          <p:cNvSpPr/>
          <p:nvPr/>
        </p:nvSpPr>
        <p:spPr>
          <a:xfrm rot="-5400000">
            <a:off x="4467300" y="1184275"/>
            <a:ext cx="209400" cy="913800"/>
          </a:xfrm>
          <a:prstGeom prst="leftBrace">
            <a:avLst>
              <a:gd fmla="val 0" name="adj1"/>
              <a:gd fmla="val 50004"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8" name="Shape 148"/>
          <p:cNvSpPr txBox="1"/>
          <p:nvPr/>
        </p:nvSpPr>
        <p:spPr>
          <a:xfrm>
            <a:off x="1687000" y="1819025"/>
            <a:ext cx="658500" cy="350100"/>
          </a:xfrm>
          <a:prstGeom prst="rect">
            <a:avLst/>
          </a:prstGeom>
          <a:noFill/>
          <a:ln>
            <a:noFill/>
          </a:ln>
        </p:spPr>
        <p:txBody>
          <a:bodyPr anchorCtr="0" anchor="ctr" bIns="91425" lIns="91425" rIns="91425" tIns="91425">
            <a:noAutofit/>
          </a:bodyPr>
          <a:lstStyle/>
          <a:p>
            <a:pPr lvl="0" rtl="0" algn="ctr">
              <a:spcBef>
                <a:spcPts val="0"/>
              </a:spcBef>
              <a:buNone/>
            </a:pPr>
            <a:r>
              <a:rPr lang="en" sz="1000"/>
              <a:t>Protocol</a:t>
            </a:r>
          </a:p>
        </p:txBody>
      </p:sp>
      <p:sp>
        <p:nvSpPr>
          <p:cNvPr id="149" name="Shape 149"/>
          <p:cNvSpPr txBox="1"/>
          <p:nvPr/>
        </p:nvSpPr>
        <p:spPr>
          <a:xfrm>
            <a:off x="2383150" y="1802086"/>
            <a:ext cx="1656300" cy="384000"/>
          </a:xfrm>
          <a:prstGeom prst="rect">
            <a:avLst/>
          </a:prstGeom>
          <a:noFill/>
          <a:ln>
            <a:noFill/>
          </a:ln>
        </p:spPr>
        <p:txBody>
          <a:bodyPr anchorCtr="0" anchor="ctr" bIns="91425" lIns="91425" rIns="91425" tIns="91425">
            <a:noAutofit/>
          </a:bodyPr>
          <a:lstStyle/>
          <a:p>
            <a:pPr lvl="0" rtl="0" algn="ctr">
              <a:spcBef>
                <a:spcPts val="0"/>
              </a:spcBef>
              <a:buNone/>
            </a:pPr>
            <a:r>
              <a:rPr lang="en" sz="1000"/>
              <a:t>Hostname</a:t>
            </a:r>
          </a:p>
        </p:txBody>
      </p:sp>
      <p:sp>
        <p:nvSpPr>
          <p:cNvPr id="150" name="Shape 150"/>
          <p:cNvSpPr txBox="1"/>
          <p:nvPr/>
        </p:nvSpPr>
        <p:spPr>
          <a:xfrm>
            <a:off x="4115100" y="1802075"/>
            <a:ext cx="913800" cy="384000"/>
          </a:xfrm>
          <a:prstGeom prst="rect">
            <a:avLst/>
          </a:prstGeom>
          <a:noFill/>
          <a:ln>
            <a:noFill/>
          </a:ln>
        </p:spPr>
        <p:txBody>
          <a:bodyPr anchorCtr="0" anchor="ctr" bIns="91425" lIns="91425" rIns="91425" tIns="91425">
            <a:noAutofit/>
          </a:bodyPr>
          <a:lstStyle/>
          <a:p>
            <a:pPr lvl="0" rtl="0" algn="ctr">
              <a:spcBef>
                <a:spcPts val="0"/>
              </a:spcBef>
              <a:buNone/>
            </a:pPr>
            <a:r>
              <a:rPr lang="en" sz="1000"/>
              <a:t>Path</a:t>
            </a:r>
          </a:p>
        </p:txBody>
      </p:sp>
      <p:sp>
        <p:nvSpPr>
          <p:cNvPr id="151" name="Shape 151"/>
          <p:cNvSpPr txBox="1"/>
          <p:nvPr/>
        </p:nvSpPr>
        <p:spPr>
          <a:xfrm>
            <a:off x="5104550" y="1802087"/>
            <a:ext cx="2137200" cy="384000"/>
          </a:xfrm>
          <a:prstGeom prst="rect">
            <a:avLst/>
          </a:prstGeom>
          <a:noFill/>
          <a:ln>
            <a:noFill/>
          </a:ln>
        </p:spPr>
        <p:txBody>
          <a:bodyPr anchorCtr="0" anchor="ctr" bIns="91425" lIns="91425" rIns="91425" tIns="91425">
            <a:noAutofit/>
          </a:bodyPr>
          <a:lstStyle/>
          <a:p>
            <a:pPr lvl="0" rtl="0" algn="ctr">
              <a:spcBef>
                <a:spcPts val="0"/>
              </a:spcBef>
              <a:buNone/>
            </a:pPr>
            <a:r>
              <a:rPr lang="en" sz="1000"/>
              <a:t>Query string</a:t>
            </a:r>
          </a:p>
        </p:txBody>
      </p:sp>
      <p:sp>
        <p:nvSpPr>
          <p:cNvPr id="152" name="Shape 152"/>
          <p:cNvSpPr/>
          <p:nvPr/>
        </p:nvSpPr>
        <p:spPr>
          <a:xfrm rot="-5400000">
            <a:off x="6068450" y="572575"/>
            <a:ext cx="209400" cy="2137200"/>
          </a:xfrm>
          <a:prstGeom prst="leftBrace">
            <a:avLst>
              <a:gd fmla="val 0" name="adj1"/>
              <a:gd fmla="val 50004"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3" name="Shape 153"/>
          <p:cNvSpPr txBox="1"/>
          <p:nvPr/>
        </p:nvSpPr>
        <p:spPr>
          <a:xfrm>
            <a:off x="405225" y="2352300"/>
            <a:ext cx="8467800" cy="2362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Font typeface="Arial"/>
              <a:buNone/>
            </a:pPr>
            <a:r>
              <a:rPr b="1" lang="en">
                <a:solidFill>
                  <a:srgbClr val="666666"/>
                </a:solidFill>
              </a:rPr>
              <a:t>Protocol:</a:t>
            </a:r>
            <a:r>
              <a:rPr lang="en">
                <a:solidFill>
                  <a:srgbClr val="666666"/>
                </a:solidFill>
              </a:rPr>
              <a:t> It defines the mode/rules of communication between the client and server for the request.</a:t>
            </a:r>
          </a:p>
          <a:p>
            <a:pPr lvl="0" rtl="0">
              <a:lnSpc>
                <a:spcPct val="115000"/>
              </a:lnSpc>
              <a:spcBef>
                <a:spcPts val="0"/>
              </a:spcBef>
              <a:spcAft>
                <a:spcPts val="1600"/>
              </a:spcAft>
              <a:buClr>
                <a:schemeClr val="dk1"/>
              </a:buClr>
              <a:buFont typeface="Arial"/>
              <a:buNone/>
            </a:pPr>
            <a:r>
              <a:rPr b="1" lang="en">
                <a:solidFill>
                  <a:srgbClr val="666666"/>
                </a:solidFill>
              </a:rPr>
              <a:t>Hostname:</a:t>
            </a:r>
            <a:r>
              <a:rPr lang="en">
                <a:solidFill>
                  <a:srgbClr val="666666"/>
                </a:solidFill>
              </a:rPr>
              <a:t> It identifies the server which will serve the request. It may contain the domain name. In this case “flipkart.com”</a:t>
            </a:r>
          </a:p>
          <a:p>
            <a:pPr lvl="0" rtl="0">
              <a:lnSpc>
                <a:spcPct val="115000"/>
              </a:lnSpc>
              <a:spcBef>
                <a:spcPts val="0"/>
              </a:spcBef>
              <a:spcAft>
                <a:spcPts val="1600"/>
              </a:spcAft>
              <a:buClr>
                <a:schemeClr val="dk1"/>
              </a:buClr>
              <a:buFont typeface="Arial"/>
              <a:buNone/>
            </a:pPr>
            <a:r>
              <a:rPr b="1" lang="en">
                <a:solidFill>
                  <a:srgbClr val="666666"/>
                </a:solidFill>
              </a:rPr>
              <a:t>Path:</a:t>
            </a:r>
            <a:r>
              <a:rPr lang="en">
                <a:solidFill>
                  <a:srgbClr val="666666"/>
                </a:solidFill>
              </a:rPr>
              <a:t> It defines the resource which is being requested. It typically points to a webpage. (in this case list of books)</a:t>
            </a:r>
          </a:p>
          <a:p>
            <a:pPr lvl="0" rtl="0">
              <a:lnSpc>
                <a:spcPct val="115000"/>
              </a:lnSpc>
              <a:spcBef>
                <a:spcPts val="0"/>
              </a:spcBef>
              <a:spcAft>
                <a:spcPts val="1600"/>
              </a:spcAft>
              <a:buClr>
                <a:schemeClr val="dk1"/>
              </a:buClr>
              <a:buFont typeface="Arial"/>
              <a:buNone/>
            </a:pPr>
            <a:r>
              <a:rPr b="1" lang="en">
                <a:solidFill>
                  <a:srgbClr val="666666"/>
                </a:solidFill>
              </a:rPr>
              <a:t>Query String:</a:t>
            </a:r>
            <a:r>
              <a:rPr lang="en">
                <a:solidFill>
                  <a:srgbClr val="666666"/>
                </a:solidFill>
              </a:rPr>
              <a:t> It typically contains any additional parameters that is typically used to add more context to the same path (in this case books that are about “web app”)</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2.3 DNS - Domain Name System</a:t>
            </a:r>
          </a:p>
        </p:txBody>
      </p:sp>
      <p:sp>
        <p:nvSpPr>
          <p:cNvPr id="159" name="Shape 159"/>
          <p:cNvSpPr txBox="1"/>
          <p:nvPr>
            <p:ph idx="1" type="body"/>
          </p:nvPr>
        </p:nvSpPr>
        <p:spPr>
          <a:xfrm>
            <a:off x="311700" y="1179600"/>
            <a:ext cx="8520600" cy="2784300"/>
          </a:xfrm>
          <a:prstGeom prst="rect">
            <a:avLst/>
          </a:prstGeom>
        </p:spPr>
        <p:txBody>
          <a:bodyPr anchorCtr="0" anchor="t" bIns="91425" lIns="91425" rIns="91425" tIns="91425">
            <a:noAutofit/>
          </a:bodyPr>
          <a:lstStyle/>
          <a:p>
            <a:pPr indent="-317500" lvl="0" marL="457200" rtl="0">
              <a:lnSpc>
                <a:spcPct val="150000"/>
              </a:lnSpc>
              <a:spcBef>
                <a:spcPts val="0"/>
              </a:spcBef>
              <a:buSzPct val="100000"/>
            </a:pPr>
            <a:r>
              <a:rPr b="1" lang="en" sz="1400"/>
              <a:t>DNS is like a directory which links the domain name to the IP address of the server</a:t>
            </a:r>
          </a:p>
          <a:p>
            <a:pPr indent="-304800" lvl="1" marL="914400" rtl="0">
              <a:lnSpc>
                <a:spcPct val="150000"/>
              </a:lnSpc>
              <a:spcBef>
                <a:spcPts val="0"/>
              </a:spcBef>
              <a:buSzPct val="100000"/>
            </a:pPr>
            <a:r>
              <a:rPr lang="en" sz="1200"/>
              <a:t>google.com &lt;&gt; 216.58.197.78</a:t>
            </a:r>
          </a:p>
          <a:p>
            <a:pPr indent="-304800" lvl="1" marL="914400" rtl="0">
              <a:lnSpc>
                <a:spcPct val="150000"/>
              </a:lnSpc>
              <a:spcBef>
                <a:spcPts val="0"/>
              </a:spcBef>
              <a:buSzPct val="100000"/>
            </a:pPr>
            <a:r>
              <a:rPr lang="en" sz="1200"/>
              <a:t>facebook.com &lt;&gt; 173.252.89.132</a:t>
            </a:r>
          </a:p>
          <a:p>
            <a:pPr indent="-317500" lvl="0" marL="457200" rtl="0">
              <a:lnSpc>
                <a:spcPct val="150000"/>
              </a:lnSpc>
              <a:spcBef>
                <a:spcPts val="0"/>
              </a:spcBef>
              <a:buSzPct val="100000"/>
            </a:pPr>
            <a:r>
              <a:rPr lang="en" sz="1400"/>
              <a:t>Every </a:t>
            </a:r>
            <a:r>
              <a:rPr lang="en" sz="1400"/>
              <a:t>server</a:t>
            </a:r>
            <a:r>
              <a:rPr lang="en" sz="1400"/>
              <a:t> must have a unique IP address which clients can use to connect with it over the internet. </a:t>
            </a:r>
          </a:p>
          <a:p>
            <a:pPr indent="-317500" lvl="0" marL="457200" rtl="0">
              <a:lnSpc>
                <a:spcPct val="150000"/>
              </a:lnSpc>
              <a:spcBef>
                <a:spcPts val="0"/>
              </a:spcBef>
              <a:buSzPct val="100000"/>
            </a:pPr>
            <a:r>
              <a:rPr lang="en" sz="1400"/>
              <a:t>This IP address is mapped to a human friendly domain name to make it easy to remember.</a:t>
            </a:r>
          </a:p>
          <a:p>
            <a:pPr indent="-317500" lvl="0" marL="457200" rtl="0">
              <a:lnSpc>
                <a:spcPct val="150000"/>
              </a:lnSpc>
              <a:spcBef>
                <a:spcPts val="0"/>
              </a:spcBef>
              <a:buSzPct val="100000"/>
            </a:pPr>
            <a:r>
              <a:rPr lang="en" sz="1400"/>
              <a:t>The directory is maintained by “name servers”. Programs can exchange the domain-name for the registered IP address by requesting the name server. This is called a “DNS lookup”</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2.4 Network</a:t>
            </a: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17500" lvl="0" marL="457200" rtl="0">
              <a:spcBef>
                <a:spcPts val="0"/>
              </a:spcBef>
              <a:spcAft>
                <a:spcPts val="0"/>
              </a:spcAft>
              <a:buClr>
                <a:srgbClr val="666666"/>
              </a:buClr>
              <a:buSzPct val="100000"/>
              <a:buChar char="●"/>
            </a:pPr>
            <a:r>
              <a:rPr lang="en" sz="1400">
                <a:solidFill>
                  <a:srgbClr val="666666"/>
                </a:solidFill>
              </a:rPr>
              <a:t>Your computer connected to your router connected to your ISP, connected to other ISPs, finally connected to another computer (the server)</a:t>
            </a: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lvl="0" rtl="0">
              <a:spcBef>
                <a:spcPts val="0"/>
              </a:spcBef>
              <a:spcAft>
                <a:spcPts val="0"/>
              </a:spcAft>
              <a:buNone/>
            </a:pPr>
            <a:r>
              <a:t/>
            </a:r>
            <a:endParaRPr sz="1400">
              <a:solidFill>
                <a:srgbClr val="666666"/>
              </a:solidFill>
            </a:endParaRPr>
          </a:p>
          <a:p>
            <a:pPr indent="-317500" lvl="0" marL="457200" rtl="0">
              <a:spcBef>
                <a:spcPts val="0"/>
              </a:spcBef>
              <a:spcAft>
                <a:spcPts val="0"/>
              </a:spcAft>
              <a:buClr>
                <a:srgbClr val="666666"/>
              </a:buClr>
              <a:buSzPct val="100000"/>
              <a:buChar char="●"/>
            </a:pPr>
            <a:r>
              <a:rPr lang="en" sz="1400">
                <a:solidFill>
                  <a:srgbClr val="666666"/>
                </a:solidFill>
              </a:rPr>
              <a:t>A program can send a request on a network by mentioning the IP of the other computer and the network (meaning the entire systems of hardware and software) will route your request to the computer that has that IP.</a:t>
            </a:r>
          </a:p>
        </p:txBody>
      </p:sp>
      <p:pic>
        <p:nvPicPr>
          <p:cNvPr descr="ruswp_diag3.gif" id="166" name="Shape 166"/>
          <p:cNvPicPr preferRelativeResize="0"/>
          <p:nvPr/>
        </p:nvPicPr>
        <p:blipFill>
          <a:blip r:embed="rId3">
            <a:alphaModFix/>
          </a:blip>
          <a:stretch>
            <a:fillRect/>
          </a:stretch>
        </p:blipFill>
        <p:spPr>
          <a:xfrm>
            <a:off x="1143000" y="1838325"/>
            <a:ext cx="6400800" cy="2076450"/>
          </a:xfrm>
          <a:prstGeom prst="rect">
            <a:avLst/>
          </a:prstGeom>
          <a:noFill/>
          <a:ln>
            <a:noFill/>
          </a:ln>
        </p:spPr>
      </p:pic>
      <p:sp>
        <p:nvSpPr>
          <p:cNvPr id="167" name="Shape 167"/>
          <p:cNvSpPr txBox="1"/>
          <p:nvPr/>
        </p:nvSpPr>
        <p:spPr>
          <a:xfrm>
            <a:off x="1571750" y="2329844"/>
            <a:ext cx="1040700" cy="232500"/>
          </a:xfrm>
          <a:prstGeom prst="rect">
            <a:avLst/>
          </a:prstGeom>
          <a:noFill/>
          <a:ln>
            <a:noFill/>
          </a:ln>
        </p:spPr>
        <p:txBody>
          <a:bodyPr anchorCtr="0" anchor="t" bIns="91425" lIns="91425" rIns="91425" tIns="91425">
            <a:noAutofit/>
          </a:bodyPr>
          <a:lstStyle/>
          <a:p>
            <a:pPr lvl="0">
              <a:spcBef>
                <a:spcPts val="0"/>
              </a:spcBef>
              <a:buNone/>
            </a:pPr>
            <a:r>
              <a:rPr lang="en" sz="800">
                <a:latin typeface="Consolas"/>
                <a:ea typeface="Consolas"/>
                <a:cs typeface="Consolas"/>
                <a:sym typeface="Consolas"/>
              </a:rPr>
              <a:t>Computer/device</a:t>
            </a:r>
          </a:p>
          <a:p>
            <a:pPr lvl="0">
              <a:spcBef>
                <a:spcPts val="0"/>
              </a:spcBef>
              <a:buNone/>
            </a:pPr>
            <a:r>
              <a:rPr lang="en" sz="800">
                <a:latin typeface="Consolas"/>
                <a:ea typeface="Consolas"/>
                <a:cs typeface="Consolas"/>
                <a:sym typeface="Consolas"/>
              </a:rPr>
              <a:t>1.2.3.4</a:t>
            </a:r>
          </a:p>
        </p:txBody>
      </p:sp>
      <p:sp>
        <p:nvSpPr>
          <p:cNvPr id="168" name="Shape 168"/>
          <p:cNvSpPr txBox="1"/>
          <p:nvPr/>
        </p:nvSpPr>
        <p:spPr>
          <a:xfrm>
            <a:off x="2562350" y="2009475"/>
            <a:ext cx="556200" cy="232500"/>
          </a:xfrm>
          <a:prstGeom prst="rect">
            <a:avLst/>
          </a:prstGeom>
          <a:noFill/>
          <a:ln>
            <a:noFill/>
          </a:ln>
        </p:spPr>
        <p:txBody>
          <a:bodyPr anchorCtr="0" anchor="t" bIns="91425" lIns="91425" rIns="91425" tIns="91425">
            <a:noAutofit/>
          </a:bodyPr>
          <a:lstStyle/>
          <a:p>
            <a:pPr lvl="0" rtl="0">
              <a:spcBef>
                <a:spcPts val="0"/>
              </a:spcBef>
              <a:buNone/>
            </a:pPr>
            <a:r>
              <a:rPr lang="en" sz="800">
                <a:latin typeface="Consolas"/>
                <a:ea typeface="Consolas"/>
                <a:cs typeface="Consolas"/>
                <a:sym typeface="Consolas"/>
              </a:rPr>
              <a:t>Router</a:t>
            </a:r>
          </a:p>
        </p:txBody>
      </p:sp>
      <p:sp>
        <p:nvSpPr>
          <p:cNvPr id="169" name="Shape 169"/>
          <p:cNvSpPr txBox="1"/>
          <p:nvPr/>
        </p:nvSpPr>
        <p:spPr>
          <a:xfrm>
            <a:off x="3405425" y="2085675"/>
            <a:ext cx="768000" cy="232500"/>
          </a:xfrm>
          <a:prstGeom prst="rect">
            <a:avLst/>
          </a:prstGeom>
          <a:noFill/>
          <a:ln>
            <a:noFill/>
          </a:ln>
        </p:spPr>
        <p:txBody>
          <a:bodyPr anchorCtr="0" anchor="t" bIns="91425" lIns="91425" rIns="91425" tIns="91425">
            <a:noAutofit/>
          </a:bodyPr>
          <a:lstStyle/>
          <a:p>
            <a:pPr lvl="0" rtl="0">
              <a:spcBef>
                <a:spcPts val="0"/>
              </a:spcBef>
              <a:buNone/>
            </a:pPr>
            <a:r>
              <a:rPr lang="en" sz="800">
                <a:latin typeface="Consolas"/>
                <a:ea typeface="Consolas"/>
                <a:cs typeface="Consolas"/>
                <a:sym typeface="Consolas"/>
              </a:rPr>
              <a:t>ISP connection</a:t>
            </a:r>
          </a:p>
        </p:txBody>
      </p:sp>
      <p:sp>
        <p:nvSpPr>
          <p:cNvPr id="170" name="Shape 170"/>
          <p:cNvSpPr txBox="1"/>
          <p:nvPr/>
        </p:nvSpPr>
        <p:spPr>
          <a:xfrm>
            <a:off x="5229350" y="2314275"/>
            <a:ext cx="556200" cy="232500"/>
          </a:xfrm>
          <a:prstGeom prst="rect">
            <a:avLst/>
          </a:prstGeom>
          <a:noFill/>
          <a:ln>
            <a:noFill/>
          </a:ln>
        </p:spPr>
        <p:txBody>
          <a:bodyPr anchorCtr="0" anchor="t" bIns="91425" lIns="91425" rIns="91425" tIns="91425">
            <a:noAutofit/>
          </a:bodyPr>
          <a:lstStyle/>
          <a:p>
            <a:pPr lvl="0" rtl="0">
              <a:spcBef>
                <a:spcPts val="0"/>
              </a:spcBef>
              <a:buNone/>
            </a:pPr>
            <a:r>
              <a:rPr lang="en" sz="800">
                <a:latin typeface="Consolas"/>
                <a:ea typeface="Consolas"/>
                <a:cs typeface="Consolas"/>
                <a:sym typeface="Consolas"/>
              </a:rPr>
              <a:t>ISP</a:t>
            </a:r>
          </a:p>
        </p:txBody>
      </p:sp>
      <p:sp>
        <p:nvSpPr>
          <p:cNvPr id="171" name="Shape 171"/>
          <p:cNvSpPr txBox="1"/>
          <p:nvPr/>
        </p:nvSpPr>
        <p:spPr>
          <a:xfrm>
            <a:off x="3171950" y="3426959"/>
            <a:ext cx="1203600" cy="232500"/>
          </a:xfrm>
          <a:prstGeom prst="rect">
            <a:avLst/>
          </a:prstGeom>
          <a:noFill/>
          <a:ln>
            <a:noFill/>
          </a:ln>
        </p:spPr>
        <p:txBody>
          <a:bodyPr anchorCtr="0" anchor="t" bIns="91425" lIns="91425" rIns="91425" tIns="91425">
            <a:noAutofit/>
          </a:bodyPr>
          <a:lstStyle/>
          <a:p>
            <a:pPr lvl="0">
              <a:spcBef>
                <a:spcPts val="0"/>
              </a:spcBef>
              <a:buNone/>
            </a:pPr>
            <a:r>
              <a:rPr lang="en" sz="800">
                <a:latin typeface="Consolas"/>
                <a:ea typeface="Consolas"/>
                <a:cs typeface="Consolas"/>
                <a:sym typeface="Consolas"/>
              </a:rPr>
              <a:t>Server (computer)</a:t>
            </a:r>
          </a:p>
          <a:p>
            <a:pPr lvl="0" rtl="0">
              <a:spcBef>
                <a:spcPts val="0"/>
              </a:spcBef>
              <a:buNone/>
            </a:pPr>
            <a:r>
              <a:rPr lang="en" sz="800">
                <a:latin typeface="Consolas"/>
                <a:ea typeface="Consolas"/>
                <a:cs typeface="Consolas"/>
                <a:sym typeface="Consolas"/>
              </a:rPr>
              <a:t>5.6.7.8</a:t>
            </a:r>
          </a:p>
        </p:txBody>
      </p:sp>
      <p:sp>
        <p:nvSpPr>
          <p:cNvPr id="172" name="Shape 172"/>
          <p:cNvSpPr txBox="1"/>
          <p:nvPr/>
        </p:nvSpPr>
        <p:spPr>
          <a:xfrm>
            <a:off x="5946445" y="2324380"/>
            <a:ext cx="853200" cy="232500"/>
          </a:xfrm>
          <a:prstGeom prst="rect">
            <a:avLst/>
          </a:prstGeom>
          <a:noFill/>
          <a:ln>
            <a:noFill/>
          </a:ln>
        </p:spPr>
        <p:txBody>
          <a:bodyPr anchorCtr="0" anchor="t" bIns="91425" lIns="91425" rIns="91425" tIns="91425">
            <a:noAutofit/>
          </a:bodyPr>
          <a:lstStyle/>
          <a:p>
            <a:pPr lvl="0" rtl="0">
              <a:spcBef>
                <a:spcPts val="0"/>
              </a:spcBef>
              <a:buNone/>
            </a:pPr>
            <a:r>
              <a:rPr lang="en" sz="800">
                <a:latin typeface="Consolas"/>
                <a:ea typeface="Consolas"/>
                <a:cs typeface="Consolas"/>
                <a:sym typeface="Consolas"/>
              </a:rPr>
              <a:t>Core router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2.5 Server - Web Server</a:t>
            </a:r>
          </a:p>
        </p:txBody>
      </p:sp>
      <p:sp>
        <p:nvSpPr>
          <p:cNvPr id="178" name="Shape 178"/>
          <p:cNvSpPr txBox="1"/>
          <p:nvPr>
            <p:ph idx="1" type="body"/>
          </p:nvPr>
        </p:nvSpPr>
        <p:spPr>
          <a:xfrm>
            <a:off x="311700" y="1152475"/>
            <a:ext cx="8520600" cy="384000"/>
          </a:xfrm>
          <a:prstGeom prst="rect">
            <a:avLst/>
          </a:prstGeom>
        </p:spPr>
        <p:txBody>
          <a:bodyPr anchorCtr="0" anchor="t" bIns="91425" lIns="91425" rIns="91425" tIns="91425">
            <a:noAutofit/>
          </a:bodyPr>
          <a:lstStyle/>
          <a:p>
            <a:pPr indent="-317500" lvl="0" marL="457200" rtl="0">
              <a:spcBef>
                <a:spcPts val="0"/>
              </a:spcBef>
              <a:buSzPct val="100000"/>
            </a:pPr>
            <a:r>
              <a:rPr lang="en" sz="1400"/>
              <a:t>A web server can listen to requests and respond back with data on the same connection</a:t>
            </a:r>
          </a:p>
          <a:p>
            <a:pPr lvl="0">
              <a:spcBef>
                <a:spcPts val="0"/>
              </a:spcBef>
              <a:buNone/>
            </a:pPr>
            <a:r>
              <a:t/>
            </a:r>
            <a:endParaRPr sz="1600"/>
          </a:p>
        </p:txBody>
      </p:sp>
      <p:sp>
        <p:nvSpPr>
          <p:cNvPr id="179" name="Shape 179"/>
          <p:cNvSpPr/>
          <p:nvPr/>
        </p:nvSpPr>
        <p:spPr>
          <a:xfrm>
            <a:off x="804517" y="2939105"/>
            <a:ext cx="1960500" cy="383999"/>
          </a:xfrm>
          <a:prstGeom prst="rect">
            <a:avLst/>
          </a:prstGeom>
          <a:solidFill>
            <a:schemeClr val="lt2"/>
          </a:solidFill>
          <a:ln>
            <a:noFill/>
          </a:ln>
        </p:spPr>
        <p:txBody>
          <a:bodyPr anchorCtr="0" anchor="ctr" bIns="91425" lIns="91425" rIns="91425" tIns="91425">
            <a:noAutofit/>
          </a:bodyPr>
          <a:lstStyle/>
          <a:p>
            <a:pPr lvl="0" algn="ctr">
              <a:spcBef>
                <a:spcPts val="0"/>
              </a:spcBef>
              <a:buNone/>
            </a:pPr>
            <a:r>
              <a:rPr lang="en" sz="1200">
                <a:latin typeface="Consolas"/>
                <a:ea typeface="Consolas"/>
                <a:cs typeface="Consolas"/>
                <a:sym typeface="Consolas"/>
              </a:rPr>
              <a:t>Computer (host)</a:t>
            </a:r>
          </a:p>
        </p:txBody>
      </p:sp>
      <p:sp>
        <p:nvSpPr>
          <p:cNvPr id="180" name="Shape 180"/>
          <p:cNvSpPr/>
          <p:nvPr/>
        </p:nvSpPr>
        <p:spPr>
          <a:xfrm>
            <a:off x="804667" y="1724844"/>
            <a:ext cx="1960500" cy="808500"/>
          </a:xfrm>
          <a:prstGeom prst="roundRect">
            <a:avLst>
              <a:gd fmla="val 16667" name="adj"/>
            </a:avLst>
          </a:prstGeom>
          <a:solidFill>
            <a:srgbClr val="A4C2F4"/>
          </a:solidFill>
          <a:ln>
            <a:noFill/>
          </a:ln>
        </p:spPr>
        <p:txBody>
          <a:bodyPr anchorCtr="0" anchor="ctr" bIns="91425" lIns="91425" rIns="91425" tIns="91425">
            <a:noAutofit/>
          </a:bodyPr>
          <a:lstStyle/>
          <a:p>
            <a:pPr lvl="0" algn="ctr">
              <a:spcBef>
                <a:spcPts val="0"/>
              </a:spcBef>
              <a:buNone/>
            </a:pPr>
            <a:r>
              <a:rPr lang="en" sz="1200">
                <a:latin typeface="Consolas"/>
                <a:ea typeface="Consolas"/>
                <a:cs typeface="Consolas"/>
                <a:sym typeface="Consolas"/>
              </a:rPr>
              <a:t>Web </a:t>
            </a:r>
            <a:r>
              <a:rPr lang="en" sz="1200">
                <a:latin typeface="Consolas"/>
                <a:ea typeface="Consolas"/>
                <a:cs typeface="Consolas"/>
                <a:sym typeface="Consolas"/>
              </a:rPr>
              <a:t>server</a:t>
            </a:r>
          </a:p>
        </p:txBody>
      </p:sp>
      <p:sp>
        <p:nvSpPr>
          <p:cNvPr id="181" name="Shape 181"/>
          <p:cNvSpPr/>
          <p:nvPr/>
        </p:nvSpPr>
        <p:spPr>
          <a:xfrm>
            <a:off x="3961125" y="2165650"/>
            <a:ext cx="1576500" cy="1000200"/>
          </a:xfrm>
          <a:prstGeom prst="cloudCallout">
            <a:avLst>
              <a:gd fmla="val -11343" name="adj1"/>
              <a:gd fmla="val 43187" name="adj2"/>
            </a:avLst>
          </a:prstGeom>
          <a:solidFill>
            <a:schemeClr val="lt2"/>
          </a:solidFill>
          <a:ln>
            <a:noFill/>
          </a:ln>
        </p:spPr>
        <p:txBody>
          <a:bodyPr anchorCtr="0" anchor="ctr" bIns="91425" lIns="91425" rIns="91425" tIns="91425">
            <a:noAutofit/>
          </a:bodyPr>
          <a:lstStyle/>
          <a:p>
            <a:pPr lvl="0" algn="ctr">
              <a:spcBef>
                <a:spcPts val="0"/>
              </a:spcBef>
              <a:buNone/>
            </a:pPr>
            <a:r>
              <a:rPr lang="en" sz="1200">
                <a:latin typeface="Consolas"/>
                <a:ea typeface="Consolas"/>
                <a:cs typeface="Consolas"/>
                <a:sym typeface="Consolas"/>
              </a:rPr>
              <a:t>N</a:t>
            </a:r>
            <a:r>
              <a:rPr lang="en" sz="1200">
                <a:latin typeface="Consolas"/>
                <a:ea typeface="Consolas"/>
                <a:cs typeface="Consolas"/>
                <a:sym typeface="Consolas"/>
              </a:rPr>
              <a:t>etwork</a:t>
            </a:r>
          </a:p>
        </p:txBody>
      </p:sp>
      <p:sp>
        <p:nvSpPr>
          <p:cNvPr id="182" name="Shape 182"/>
          <p:cNvSpPr/>
          <p:nvPr/>
        </p:nvSpPr>
        <p:spPr>
          <a:xfrm>
            <a:off x="6733575" y="2271550"/>
            <a:ext cx="1605900" cy="788400"/>
          </a:xfrm>
          <a:prstGeom prst="roundRect">
            <a:avLst>
              <a:gd fmla="val 16667" name="adj"/>
            </a:avLst>
          </a:prstGeom>
          <a:solidFill>
            <a:schemeClr val="lt2"/>
          </a:solidFill>
          <a:ln>
            <a:noFill/>
          </a:ln>
        </p:spPr>
        <p:txBody>
          <a:bodyPr anchorCtr="0" anchor="ctr" bIns="91425" lIns="91425" rIns="91425" tIns="91425">
            <a:noAutofit/>
          </a:bodyPr>
          <a:lstStyle/>
          <a:p>
            <a:pPr lvl="0" rtl="0" algn="ctr">
              <a:spcBef>
                <a:spcPts val="0"/>
              </a:spcBef>
              <a:buNone/>
            </a:pPr>
            <a:r>
              <a:rPr lang="en" sz="1200">
                <a:latin typeface="Consolas"/>
                <a:ea typeface="Consolas"/>
                <a:cs typeface="Consolas"/>
                <a:sym typeface="Consolas"/>
              </a:rPr>
              <a:t>Browser</a:t>
            </a:r>
          </a:p>
          <a:p>
            <a:pPr lvl="0" rtl="0" algn="ctr">
              <a:spcBef>
                <a:spcPts val="0"/>
              </a:spcBef>
              <a:buNone/>
            </a:pPr>
            <a:r>
              <a:rPr lang="en" sz="1200">
                <a:latin typeface="Consolas"/>
                <a:ea typeface="Consolas"/>
                <a:cs typeface="Consolas"/>
                <a:sym typeface="Consolas"/>
              </a:rPr>
              <a:t> (web client)</a:t>
            </a:r>
          </a:p>
        </p:txBody>
      </p:sp>
      <p:cxnSp>
        <p:nvCxnSpPr>
          <p:cNvPr id="183" name="Shape 183"/>
          <p:cNvCxnSpPr/>
          <p:nvPr/>
        </p:nvCxnSpPr>
        <p:spPr>
          <a:xfrm rot="10800000">
            <a:off x="5634800" y="2913425"/>
            <a:ext cx="889200" cy="0"/>
          </a:xfrm>
          <a:prstGeom prst="straightConnector1">
            <a:avLst/>
          </a:prstGeom>
          <a:noFill/>
          <a:ln cap="flat" cmpd="sng" w="19050">
            <a:solidFill>
              <a:srgbClr val="EA9999"/>
            </a:solidFill>
            <a:prstDash val="solid"/>
            <a:round/>
            <a:headEnd len="lg" w="lg" type="none"/>
            <a:tailEnd len="lg" w="lg" type="triangle"/>
          </a:ln>
        </p:spPr>
      </p:cxnSp>
      <p:cxnSp>
        <p:nvCxnSpPr>
          <p:cNvPr id="184" name="Shape 184"/>
          <p:cNvCxnSpPr/>
          <p:nvPr/>
        </p:nvCxnSpPr>
        <p:spPr>
          <a:xfrm flipH="1">
            <a:off x="3007400" y="2913425"/>
            <a:ext cx="849600" cy="222300"/>
          </a:xfrm>
          <a:prstGeom prst="straightConnector1">
            <a:avLst/>
          </a:prstGeom>
          <a:noFill/>
          <a:ln cap="flat" cmpd="sng" w="19050">
            <a:solidFill>
              <a:srgbClr val="EA9999"/>
            </a:solidFill>
            <a:prstDash val="solid"/>
            <a:round/>
            <a:headEnd len="lg" w="lg" type="none"/>
            <a:tailEnd len="lg" w="lg" type="triangle"/>
          </a:ln>
        </p:spPr>
      </p:cxnSp>
      <p:cxnSp>
        <p:nvCxnSpPr>
          <p:cNvPr id="185" name="Shape 185"/>
          <p:cNvCxnSpPr/>
          <p:nvPr/>
        </p:nvCxnSpPr>
        <p:spPr>
          <a:xfrm rot="10800000">
            <a:off x="1615400" y="2549700"/>
            <a:ext cx="0" cy="343500"/>
          </a:xfrm>
          <a:prstGeom prst="straightConnector1">
            <a:avLst/>
          </a:prstGeom>
          <a:noFill/>
          <a:ln cap="flat" cmpd="sng" w="19050">
            <a:solidFill>
              <a:srgbClr val="EA9999"/>
            </a:solidFill>
            <a:prstDash val="solid"/>
            <a:round/>
            <a:headEnd len="lg" w="lg" type="none"/>
            <a:tailEnd len="lg" w="lg" type="triangle"/>
          </a:ln>
        </p:spPr>
      </p:cxnSp>
      <p:cxnSp>
        <p:nvCxnSpPr>
          <p:cNvPr id="186" name="Shape 186"/>
          <p:cNvCxnSpPr/>
          <p:nvPr/>
        </p:nvCxnSpPr>
        <p:spPr>
          <a:xfrm flipH="1" rot="10800000">
            <a:off x="2896275" y="2692050"/>
            <a:ext cx="899400" cy="242400"/>
          </a:xfrm>
          <a:prstGeom prst="straightConnector1">
            <a:avLst/>
          </a:prstGeom>
          <a:noFill/>
          <a:ln cap="flat" cmpd="sng" w="19050">
            <a:solidFill>
              <a:srgbClr val="A2C4C9"/>
            </a:solidFill>
            <a:prstDash val="solid"/>
            <a:round/>
            <a:headEnd len="lg" w="lg" type="none"/>
            <a:tailEnd len="lg" w="lg" type="triangle"/>
          </a:ln>
        </p:spPr>
      </p:cxnSp>
      <p:cxnSp>
        <p:nvCxnSpPr>
          <p:cNvPr id="187" name="Shape 187"/>
          <p:cNvCxnSpPr/>
          <p:nvPr/>
        </p:nvCxnSpPr>
        <p:spPr>
          <a:xfrm>
            <a:off x="5629700" y="2699550"/>
            <a:ext cx="904500" cy="0"/>
          </a:xfrm>
          <a:prstGeom prst="straightConnector1">
            <a:avLst/>
          </a:prstGeom>
          <a:noFill/>
          <a:ln cap="flat" cmpd="sng" w="19050">
            <a:solidFill>
              <a:srgbClr val="A2C4C9"/>
            </a:solidFill>
            <a:prstDash val="solid"/>
            <a:round/>
            <a:headEnd len="lg" w="lg" type="none"/>
            <a:tailEnd len="lg" w="lg" type="triangle"/>
          </a:ln>
        </p:spPr>
      </p:cxnSp>
      <p:cxnSp>
        <p:nvCxnSpPr>
          <p:cNvPr id="188" name="Shape 188"/>
          <p:cNvCxnSpPr/>
          <p:nvPr/>
        </p:nvCxnSpPr>
        <p:spPr>
          <a:xfrm>
            <a:off x="1833894" y="2549700"/>
            <a:ext cx="0" cy="343500"/>
          </a:xfrm>
          <a:prstGeom prst="straightConnector1">
            <a:avLst/>
          </a:prstGeom>
          <a:noFill/>
          <a:ln cap="flat" cmpd="sng" w="19050">
            <a:solidFill>
              <a:srgbClr val="A2C4C9"/>
            </a:solidFill>
            <a:prstDash val="solid"/>
            <a:round/>
            <a:headEnd len="lg" w="lg" type="none"/>
            <a:tailEnd len="lg" w="lg" type="triangle"/>
          </a:ln>
        </p:spPr>
      </p:cxnSp>
      <p:sp>
        <p:nvSpPr>
          <p:cNvPr id="189" name="Shape 189"/>
          <p:cNvSpPr txBox="1"/>
          <p:nvPr/>
        </p:nvSpPr>
        <p:spPr>
          <a:xfrm>
            <a:off x="5826765" y="2872998"/>
            <a:ext cx="727500" cy="242400"/>
          </a:xfrm>
          <a:prstGeom prst="rect">
            <a:avLst/>
          </a:prstGeom>
          <a:noFill/>
          <a:ln>
            <a:noFill/>
          </a:ln>
        </p:spPr>
        <p:txBody>
          <a:bodyPr anchorCtr="0" anchor="t" bIns="91425" lIns="91425" rIns="91425" tIns="91425">
            <a:noAutofit/>
          </a:bodyPr>
          <a:lstStyle/>
          <a:p>
            <a:pPr lvl="0">
              <a:spcBef>
                <a:spcPts val="0"/>
              </a:spcBef>
              <a:buNone/>
            </a:pPr>
            <a:r>
              <a:rPr b="1" lang="en" sz="800">
                <a:solidFill>
                  <a:srgbClr val="E06666"/>
                </a:solidFill>
                <a:latin typeface="Consolas"/>
                <a:ea typeface="Consolas"/>
                <a:cs typeface="Consolas"/>
                <a:sym typeface="Consolas"/>
              </a:rPr>
              <a:t>request</a:t>
            </a:r>
          </a:p>
        </p:txBody>
      </p:sp>
      <p:sp>
        <p:nvSpPr>
          <p:cNvPr id="190" name="Shape 190"/>
          <p:cNvSpPr txBox="1"/>
          <p:nvPr/>
        </p:nvSpPr>
        <p:spPr>
          <a:xfrm>
            <a:off x="5745924" y="2414151"/>
            <a:ext cx="727500" cy="242400"/>
          </a:xfrm>
          <a:prstGeom prst="rect">
            <a:avLst/>
          </a:prstGeom>
          <a:noFill/>
          <a:ln>
            <a:noFill/>
          </a:ln>
        </p:spPr>
        <p:txBody>
          <a:bodyPr anchorCtr="0" anchor="t" bIns="91425" lIns="91425" rIns="91425" tIns="91425">
            <a:noAutofit/>
          </a:bodyPr>
          <a:lstStyle/>
          <a:p>
            <a:pPr lvl="0" rtl="0">
              <a:spcBef>
                <a:spcPts val="0"/>
              </a:spcBef>
              <a:buNone/>
            </a:pPr>
            <a:r>
              <a:rPr b="1" lang="en" sz="800">
                <a:solidFill>
                  <a:srgbClr val="76A5AF"/>
                </a:solidFill>
                <a:latin typeface="Consolas"/>
                <a:ea typeface="Consolas"/>
                <a:cs typeface="Consolas"/>
                <a:sym typeface="Consolas"/>
              </a:rPr>
              <a:t>response</a:t>
            </a:r>
          </a:p>
        </p:txBody>
      </p:sp>
      <p:sp>
        <p:nvSpPr>
          <p:cNvPr id="191" name="Shape 191"/>
          <p:cNvSpPr txBox="1"/>
          <p:nvPr/>
        </p:nvSpPr>
        <p:spPr>
          <a:xfrm>
            <a:off x="345425" y="3885900"/>
            <a:ext cx="7452600" cy="560100"/>
          </a:xfrm>
          <a:prstGeom prst="rect">
            <a:avLst/>
          </a:prstGeom>
          <a:noFill/>
          <a:ln>
            <a:noFill/>
          </a:ln>
        </p:spPr>
        <p:txBody>
          <a:bodyPr anchorCtr="0" anchor="t" bIns="91425" lIns="91425" rIns="91425" tIns="91425">
            <a:noAutofit/>
          </a:bodyPr>
          <a:lstStyle/>
          <a:p>
            <a:pPr indent="-317500" lvl="0" marL="457200" rtl="0">
              <a:lnSpc>
                <a:spcPct val="115000"/>
              </a:lnSpc>
              <a:spcBef>
                <a:spcPts val="0"/>
              </a:spcBef>
              <a:spcAft>
                <a:spcPts val="1600"/>
              </a:spcAft>
              <a:buClr>
                <a:schemeClr val="dk2"/>
              </a:buClr>
            </a:pPr>
            <a:r>
              <a:rPr lang="en">
                <a:solidFill>
                  <a:schemeClr val="dk2"/>
                </a:solidFill>
              </a:rPr>
              <a:t>Very commonly, a server is also used to refer to the actual computer (also called </a:t>
            </a:r>
            <a:r>
              <a:rPr b="1" lang="en" u="sng">
                <a:solidFill>
                  <a:schemeClr val="dk2"/>
                </a:solidFill>
              </a:rPr>
              <a:t>a host</a:t>
            </a:r>
            <a:r>
              <a:rPr lang="en">
                <a:solidFill>
                  <a:schemeClr val="dk2"/>
                </a:solidFill>
              </a:rPr>
              <a:t>) on which the “server” software is installed.</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Summary</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202050" y="306900"/>
            <a:ext cx="8520600" cy="572700"/>
          </a:xfrm>
          <a:prstGeom prst="rect">
            <a:avLst/>
          </a:prstGeom>
        </p:spPr>
        <p:txBody>
          <a:bodyPr anchorCtr="0" anchor="t" bIns="91425" lIns="91425" rIns="91425" tIns="91425">
            <a:noAutofit/>
          </a:bodyPr>
          <a:lstStyle/>
          <a:p>
            <a:pPr lvl="0" rtl="0">
              <a:spcBef>
                <a:spcPts val="0"/>
              </a:spcBef>
              <a:buNone/>
            </a:pPr>
            <a:r>
              <a:rPr lang="en"/>
              <a:t>What we covered</a:t>
            </a:r>
          </a:p>
        </p:txBody>
      </p:sp>
      <p:sp>
        <p:nvSpPr>
          <p:cNvPr id="202" name="Shape 202"/>
          <p:cNvSpPr txBox="1"/>
          <p:nvPr>
            <p:ph idx="1" type="body"/>
          </p:nvPr>
        </p:nvSpPr>
        <p:spPr>
          <a:xfrm>
            <a:off x="311700" y="956375"/>
            <a:ext cx="7416000" cy="2989500"/>
          </a:xfrm>
          <a:prstGeom prst="rect">
            <a:avLst/>
          </a:prstGeom>
        </p:spPr>
        <p:txBody>
          <a:bodyPr anchorCtr="0" anchor="t" bIns="91425" lIns="91425" rIns="91425" tIns="91425">
            <a:noAutofit/>
          </a:bodyPr>
          <a:lstStyle/>
          <a:p>
            <a:pPr lvl="0" rtl="0">
              <a:lnSpc>
                <a:spcPct val="200000"/>
              </a:lnSpc>
              <a:spcBef>
                <a:spcPts val="0"/>
              </a:spcBef>
              <a:spcAft>
                <a:spcPts val="0"/>
              </a:spcAft>
              <a:buNone/>
            </a:pPr>
            <a:r>
              <a:rPr b="1" lang="en" sz="1400" u="sng">
                <a:solidFill>
                  <a:srgbClr val="666666"/>
                </a:solidFill>
              </a:rPr>
              <a:t>Using webapps</a:t>
            </a:r>
          </a:p>
          <a:p>
            <a:pPr indent="457200" lvl="0" rtl="0">
              <a:lnSpc>
                <a:spcPct val="200000"/>
              </a:lnSpc>
              <a:spcBef>
                <a:spcPts val="0"/>
              </a:spcBef>
              <a:spcAft>
                <a:spcPts val="0"/>
              </a:spcAft>
              <a:buNone/>
            </a:pPr>
            <a:r>
              <a:rPr lang="en" sz="1400">
                <a:solidFill>
                  <a:srgbClr val="666666"/>
                </a:solidFill>
              </a:rPr>
              <a:t>We examined how we use typical webapps</a:t>
            </a:r>
          </a:p>
          <a:p>
            <a:pPr lvl="0" rtl="0">
              <a:lnSpc>
                <a:spcPct val="200000"/>
              </a:lnSpc>
              <a:spcBef>
                <a:spcPts val="0"/>
              </a:spcBef>
              <a:spcAft>
                <a:spcPts val="0"/>
              </a:spcAft>
              <a:buNone/>
            </a:pPr>
            <a:r>
              <a:rPr b="1" lang="en" sz="1400" u="sng">
                <a:solidFill>
                  <a:srgbClr val="666666"/>
                </a:solidFill>
              </a:rPr>
              <a:t>Webapps - A detailed look</a:t>
            </a:r>
          </a:p>
          <a:p>
            <a:pPr lvl="0" rtl="0">
              <a:lnSpc>
                <a:spcPct val="200000"/>
              </a:lnSpc>
              <a:spcBef>
                <a:spcPts val="0"/>
              </a:spcBef>
              <a:spcAft>
                <a:spcPts val="0"/>
              </a:spcAft>
              <a:buNone/>
            </a:pPr>
            <a:r>
              <a:rPr lang="en" sz="1400">
                <a:solidFill>
                  <a:srgbClr val="666666"/>
                </a:solidFill>
              </a:rPr>
              <a:t>	We examined the technical components that come together when a webapp works</a:t>
            </a:r>
          </a:p>
          <a:p>
            <a:pPr lvl="0" rtl="0">
              <a:lnSpc>
                <a:spcPct val="200000"/>
              </a:lnSpc>
              <a:spcBef>
                <a:spcPts val="0"/>
              </a:spcBef>
              <a:spcAft>
                <a:spcPts val="0"/>
              </a:spcAft>
              <a:buNone/>
            </a:pPr>
            <a:r>
              <a:rPr b="1" lang="en" sz="1400" u="sng">
                <a:solidFill>
                  <a:srgbClr val="666666"/>
                </a:solidFill>
              </a:rPr>
              <a:t>	</a:t>
            </a:r>
            <a:r>
              <a:rPr b="1" lang="en" sz="1400">
                <a:solidFill>
                  <a:srgbClr val="666666"/>
                </a:solidFill>
              </a:rPr>
              <a:t>Web apps &amp; websites</a:t>
            </a:r>
          </a:p>
          <a:p>
            <a:pPr indent="457200" lvl="0" rtl="0">
              <a:lnSpc>
                <a:spcPct val="200000"/>
              </a:lnSpc>
              <a:spcBef>
                <a:spcPts val="0"/>
              </a:spcBef>
              <a:spcAft>
                <a:spcPts val="0"/>
              </a:spcAft>
              <a:buNone/>
            </a:pPr>
            <a:r>
              <a:rPr b="1" lang="en" sz="1400">
                <a:solidFill>
                  <a:srgbClr val="666666"/>
                </a:solidFill>
              </a:rPr>
              <a:t>Browser, URL, DNS, Network, Web server</a:t>
            </a:r>
          </a:p>
          <a:p>
            <a:pPr lvl="0" rtl="0">
              <a:lnSpc>
                <a:spcPct val="200000"/>
              </a:lnSpc>
              <a:spcBef>
                <a:spcPts val="0"/>
              </a:spcBef>
              <a:spcAft>
                <a:spcPts val="0"/>
              </a:spcAft>
              <a:buNone/>
            </a:pPr>
            <a:r>
              <a:rPr b="1" lang="en" sz="1400">
                <a:solidFill>
                  <a:srgbClr val="666666"/>
                </a:solidFill>
              </a:rPr>
              <a:t>	Client - server architecturehttps</a:t>
            </a:r>
          </a:p>
          <a:p>
            <a:pPr lvl="0" rtl="0" algn="ctr">
              <a:lnSpc>
                <a:spcPct val="200000"/>
              </a:lnSpc>
              <a:spcBef>
                <a:spcPts val="0"/>
              </a:spcBef>
              <a:spcAft>
                <a:spcPts val="0"/>
              </a:spcAft>
              <a:buNone/>
            </a:pPr>
            <a:r>
              <a:rPr i="1" lang="en" sz="1400">
                <a:solidFill>
                  <a:srgbClr val="000000"/>
                </a:solidFill>
                <a:latin typeface="Times New Roman"/>
                <a:ea typeface="Times New Roman"/>
                <a:cs typeface="Times New Roman"/>
                <a:sym typeface="Times New Roman"/>
              </a:rPr>
              <a:t> </a:t>
            </a:r>
          </a:p>
          <a:p>
            <a:pPr lvl="0" rtl="0" algn="ctr">
              <a:lnSpc>
                <a:spcPct val="200000"/>
              </a:lnSpc>
              <a:spcBef>
                <a:spcPts val="0"/>
              </a:spcBef>
              <a:spcAft>
                <a:spcPts val="0"/>
              </a:spcAft>
              <a:buNone/>
            </a:pPr>
            <a:r>
              <a:rPr i="1" lang="en" sz="1400">
                <a:solidFill>
                  <a:srgbClr val="000000"/>
                </a:solidFill>
                <a:latin typeface="Times New Roman"/>
                <a:ea typeface="Times New Roman"/>
                <a:cs typeface="Times New Roman"/>
                <a:sym typeface="Times New Roman"/>
              </a:rPr>
              <a:t>You can watch the module video on Youtube:</a:t>
            </a:r>
            <a:r>
              <a:rPr i="1" lang="en" sz="1400" u="sng">
                <a:solidFill>
                  <a:schemeClr val="hlink"/>
                </a:solidFill>
                <a:latin typeface="Times New Roman"/>
                <a:ea typeface="Times New Roman"/>
                <a:cs typeface="Times New Roman"/>
                <a:sym typeface="Times New Roman"/>
                <a:hlinkClick r:id="rId3"/>
              </a:rPr>
              <a:t>https://www.youtube.com/watch?v=n5CQK1knRko</a:t>
            </a:r>
          </a:p>
          <a:p>
            <a:pPr lvl="0" rtl="0">
              <a:lnSpc>
                <a:spcPct val="200000"/>
              </a:lnSpc>
              <a:spcBef>
                <a:spcPts val="0"/>
              </a:spcBef>
              <a:spcAft>
                <a:spcPts val="0"/>
              </a:spcAft>
              <a:buNone/>
            </a:pPr>
            <a:r>
              <a:t/>
            </a:r>
            <a:endParaRPr b="1" sz="1400">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Contents</a:t>
            </a:r>
          </a:p>
        </p:txBody>
      </p:sp>
      <p:sp>
        <p:nvSpPr>
          <p:cNvPr id="64" name="Shape 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sz="1400" u="sng"/>
              <a:t>Objective:</a:t>
            </a:r>
          </a:p>
          <a:p>
            <a:pPr indent="-317500" lvl="0" marL="457200" rtl="0">
              <a:spcBef>
                <a:spcPts val="0"/>
              </a:spcBef>
              <a:buSzPct val="100000"/>
              <a:buAutoNum type="arabicPeriod"/>
            </a:pPr>
            <a:r>
              <a:rPr lang="en" sz="1400"/>
              <a:t>Get familiar with the basic terminology of webapps and development</a:t>
            </a:r>
          </a:p>
          <a:p>
            <a:pPr indent="-317500" lvl="0" marL="457200" rtl="0">
              <a:spcBef>
                <a:spcPts val="0"/>
              </a:spcBef>
              <a:buSzPct val="100000"/>
              <a:buAutoNum type="arabicPeriod"/>
            </a:pPr>
            <a:r>
              <a:rPr lang="en" sz="1400"/>
              <a:t>Convert basic understanding into more technical understanding</a:t>
            </a:r>
          </a:p>
          <a:p>
            <a:pPr lvl="0" rtl="0">
              <a:spcBef>
                <a:spcPts val="0"/>
              </a:spcBef>
              <a:buNone/>
            </a:pPr>
            <a:r>
              <a:rPr b="1" lang="en" sz="1400" u="sng"/>
              <a:t>Topics:</a:t>
            </a:r>
          </a:p>
          <a:p>
            <a:pPr indent="-317500" lvl="0" marL="457200" rtl="0">
              <a:spcBef>
                <a:spcPts val="0"/>
              </a:spcBef>
              <a:buSzPct val="100000"/>
              <a:buAutoNum type="arabicPeriod"/>
            </a:pPr>
            <a:r>
              <a:rPr lang="en" sz="1400"/>
              <a:t>Using a web app</a:t>
            </a:r>
          </a:p>
          <a:p>
            <a:pPr indent="-317500" lvl="0" marL="457200" rtl="0">
              <a:spcBef>
                <a:spcPts val="0"/>
              </a:spcBef>
              <a:buSzPct val="100000"/>
              <a:buAutoNum type="arabicPeriod"/>
            </a:pPr>
            <a:r>
              <a:rPr lang="en" sz="1400"/>
              <a:t>Webapps - A detailed look</a:t>
            </a:r>
          </a:p>
          <a:p>
            <a:pPr lvl="0">
              <a:spcBef>
                <a:spcPts val="0"/>
              </a:spcBef>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2150850"/>
            <a:ext cx="8520600" cy="841800"/>
          </a:xfrm>
          <a:prstGeom prst="rect">
            <a:avLst/>
          </a:prstGeom>
        </p:spPr>
        <p:txBody>
          <a:bodyPr anchorCtr="0" anchor="ctr" bIns="91425" lIns="91425" rIns="91425" tIns="91425">
            <a:noAutofit/>
          </a:bodyPr>
          <a:lstStyle/>
          <a:p>
            <a:pPr indent="-228600" lvl="0" marL="457200">
              <a:spcBef>
                <a:spcPts val="0"/>
              </a:spcBef>
              <a:buAutoNum type="arabicPeriod"/>
            </a:pPr>
            <a:r>
              <a:rPr lang="en"/>
              <a:t>Using a webapp</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a webapp?</a:t>
            </a:r>
          </a:p>
        </p:txBody>
      </p:sp>
      <p:sp>
        <p:nvSpPr>
          <p:cNvPr id="75" name="Shape 75"/>
          <p:cNvSpPr txBox="1"/>
          <p:nvPr>
            <p:ph idx="1" type="body"/>
          </p:nvPr>
        </p:nvSpPr>
        <p:spPr>
          <a:xfrm>
            <a:off x="311700" y="1076275"/>
            <a:ext cx="6390600" cy="796200"/>
          </a:xfrm>
          <a:prstGeom prst="rect">
            <a:avLst/>
          </a:prstGeom>
        </p:spPr>
        <p:txBody>
          <a:bodyPr anchorCtr="0" anchor="t" bIns="91425" lIns="91425" rIns="91425" tIns="91425">
            <a:noAutofit/>
          </a:bodyPr>
          <a:lstStyle/>
          <a:p>
            <a:pPr lvl="0">
              <a:spcBef>
                <a:spcPts val="0"/>
              </a:spcBef>
              <a:buNone/>
            </a:pPr>
            <a:r>
              <a:rPr lang="en" sz="1400"/>
              <a:t>A web app is a client-server application that runs in a web browser.</a:t>
            </a:r>
          </a:p>
        </p:txBody>
      </p:sp>
      <p:sp>
        <p:nvSpPr>
          <p:cNvPr id="76" name="Shape 76"/>
          <p:cNvSpPr txBox="1"/>
          <p:nvPr/>
        </p:nvSpPr>
        <p:spPr>
          <a:xfrm>
            <a:off x="337350" y="4354975"/>
            <a:ext cx="5723100" cy="354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91666"/>
              <a:buFont typeface="Arial"/>
              <a:buNone/>
            </a:pPr>
            <a:r>
              <a:rPr lang="en" sz="1200">
                <a:solidFill>
                  <a:schemeClr val="dk2"/>
                </a:solidFill>
              </a:rPr>
              <a:t>For the rest of this course: webapps ≈ web applications + websites + webpages</a:t>
            </a:r>
          </a:p>
        </p:txBody>
      </p:sp>
      <p:pic>
        <p:nvPicPr>
          <p:cNvPr descr="Screen Shot 2016-08-07 at 10.33.30 PM.png" id="77" name="Shape 77"/>
          <p:cNvPicPr preferRelativeResize="0"/>
          <p:nvPr/>
        </p:nvPicPr>
        <p:blipFill>
          <a:blip r:embed="rId3">
            <a:alphaModFix/>
          </a:blip>
          <a:stretch>
            <a:fillRect/>
          </a:stretch>
        </p:blipFill>
        <p:spPr>
          <a:xfrm>
            <a:off x="1059712" y="1745775"/>
            <a:ext cx="3254378" cy="2034000"/>
          </a:xfrm>
          <a:prstGeom prst="rect">
            <a:avLst/>
          </a:prstGeom>
          <a:noFill/>
          <a:ln>
            <a:noFill/>
          </a:ln>
        </p:spPr>
      </p:pic>
      <p:sp>
        <p:nvSpPr>
          <p:cNvPr id="78" name="Shape 78"/>
          <p:cNvSpPr txBox="1"/>
          <p:nvPr/>
        </p:nvSpPr>
        <p:spPr>
          <a:xfrm>
            <a:off x="2248037" y="3749200"/>
            <a:ext cx="748200" cy="257100"/>
          </a:xfrm>
          <a:prstGeom prst="rect">
            <a:avLst/>
          </a:prstGeom>
          <a:noFill/>
          <a:ln>
            <a:noFill/>
          </a:ln>
        </p:spPr>
        <p:txBody>
          <a:bodyPr anchorCtr="0" anchor="t" bIns="91425" lIns="91425" rIns="91425" tIns="91425">
            <a:noAutofit/>
          </a:bodyPr>
          <a:lstStyle/>
          <a:p>
            <a:pPr lvl="0">
              <a:spcBef>
                <a:spcPts val="0"/>
              </a:spcBef>
              <a:buNone/>
            </a:pPr>
            <a:r>
              <a:rPr i="1" lang="en" sz="1000"/>
              <a:t>Wikipedia</a:t>
            </a:r>
          </a:p>
        </p:txBody>
      </p:sp>
      <p:sp>
        <p:nvSpPr>
          <p:cNvPr id="79" name="Shape 79"/>
          <p:cNvSpPr txBox="1"/>
          <p:nvPr/>
        </p:nvSpPr>
        <p:spPr>
          <a:xfrm>
            <a:off x="6210437" y="3749200"/>
            <a:ext cx="748200" cy="257100"/>
          </a:xfrm>
          <a:prstGeom prst="rect">
            <a:avLst/>
          </a:prstGeom>
          <a:noFill/>
          <a:ln>
            <a:noFill/>
          </a:ln>
        </p:spPr>
        <p:txBody>
          <a:bodyPr anchorCtr="0" anchor="t" bIns="91425" lIns="91425" rIns="91425" tIns="91425">
            <a:noAutofit/>
          </a:bodyPr>
          <a:lstStyle/>
          <a:p>
            <a:pPr lvl="0" rtl="0">
              <a:spcBef>
                <a:spcPts val="0"/>
              </a:spcBef>
              <a:buNone/>
            </a:pPr>
            <a:r>
              <a:rPr i="1" lang="en" sz="1000"/>
              <a:t>Gmail</a:t>
            </a:r>
          </a:p>
        </p:txBody>
      </p:sp>
      <p:pic>
        <p:nvPicPr>
          <p:cNvPr descr="gmail.png" id="80" name="Shape 80"/>
          <p:cNvPicPr preferRelativeResize="0"/>
          <p:nvPr/>
        </p:nvPicPr>
        <p:blipFill>
          <a:blip r:embed="rId4">
            <a:alphaModFix/>
          </a:blip>
          <a:stretch>
            <a:fillRect/>
          </a:stretch>
        </p:blipFill>
        <p:spPr>
          <a:xfrm>
            <a:off x="4829912" y="1772350"/>
            <a:ext cx="3254378" cy="20339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indent="-228600" lvl="0" marL="457200">
              <a:spcBef>
                <a:spcPts val="0"/>
              </a:spcBef>
              <a:buAutoNum type="arabicPeriod"/>
            </a:pPr>
            <a:r>
              <a:rPr lang="en"/>
              <a:t>Using a webapp - browsing</a:t>
            </a:r>
          </a:p>
        </p:txBody>
      </p:sp>
      <p:sp>
        <p:nvSpPr>
          <p:cNvPr id="86" name="Shape 86" title="module2 - Browsing">
            <a:hlinkClick r:id="rId3"/>
          </p:cNvPr>
          <p:cNvSpPr/>
          <p:nvPr/>
        </p:nvSpPr>
        <p:spPr>
          <a:xfrm>
            <a:off x="1860850" y="1153700"/>
            <a:ext cx="4572000" cy="3429000"/>
          </a:xfrm>
          <a:prstGeom prst="rect">
            <a:avLst/>
          </a:prstGeom>
          <a:blipFill>
            <a:blip r:embed="rId4">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indent="-228600" lvl="0" marL="457200" rtl="0">
              <a:spcBef>
                <a:spcPts val="0"/>
              </a:spcBef>
              <a:buAutoNum type="arabicPeriod"/>
            </a:pPr>
            <a:r>
              <a:rPr lang="en"/>
              <a:t>Using a webapp - </a:t>
            </a:r>
            <a:r>
              <a:rPr b="1" lang="en"/>
              <a:t>The Steps</a:t>
            </a:r>
          </a:p>
        </p:txBody>
      </p:sp>
      <p:graphicFrame>
        <p:nvGraphicFramePr>
          <p:cNvPr id="92" name="Shape 92"/>
          <p:cNvGraphicFramePr/>
          <p:nvPr/>
        </p:nvGraphicFramePr>
        <p:xfrm>
          <a:off x="571500" y="1134647"/>
          <a:ext cx="3000000" cy="3000000"/>
        </p:xfrm>
        <a:graphic>
          <a:graphicData uri="http://schemas.openxmlformats.org/drawingml/2006/table">
            <a:tbl>
              <a:tblPr>
                <a:noFill/>
                <a:tableStyleId>{4088BBBA-A507-468C-A2E0-D2C90B8410A1}</a:tableStyleId>
              </a:tblPr>
              <a:tblGrid>
                <a:gridCol w="382850"/>
                <a:gridCol w="3796425"/>
                <a:gridCol w="3059725"/>
              </a:tblGrid>
              <a:tr h="432400">
                <a:tc>
                  <a:txBody>
                    <a:bodyPr>
                      <a:noAutofit/>
                    </a:bodyPr>
                    <a:lstStyle/>
                    <a:p>
                      <a:pPr lvl="0" rtl="0">
                        <a:spcBef>
                          <a:spcPts val="0"/>
                        </a:spcBef>
                        <a:buNone/>
                      </a:pPr>
                      <a:r>
                        <a:rPr lang="en">
                          <a:solidFill>
                            <a:schemeClr val="dk2"/>
                          </a:solidFill>
                        </a:rPr>
                        <a:t>1</a:t>
                      </a:r>
                    </a:p>
                  </a:txBody>
                  <a:tcPr marT="91425" marB="91425" marR="91425" marL="91425">
                    <a:lnL cap="flat" cmpd="sng" w="9525">
                      <a:solidFill>
                        <a:srgbClr val="9E9E9E">
                          <a:alpha val="0"/>
                        </a:srgbClr>
                      </a:solidFill>
                      <a:prstDash val="solid"/>
                      <a:round/>
                      <a:headEnd len="med" w="med" type="none"/>
                      <a:tailEnd len="med" w="med" type="none"/>
                    </a:lnL>
                    <a:lnT cap="flat" cmpd="sng" w="9525">
                      <a:solidFill>
                        <a:srgbClr val="9E9E9E">
                          <a:alpha val="0"/>
                        </a:srgbClr>
                      </a:solidFill>
                      <a:prstDash val="solid"/>
                      <a:round/>
                      <a:headEnd len="med" w="med" type="none"/>
                      <a:tailEnd len="med" w="med" type="none"/>
                    </a:lnT>
                  </a:tcPr>
                </a:tc>
                <a:tc>
                  <a:txBody>
                    <a:bodyPr>
                      <a:noAutofit/>
                    </a:bodyPr>
                    <a:lstStyle/>
                    <a:p>
                      <a:pPr lvl="0" rtl="0">
                        <a:spcBef>
                          <a:spcPts val="0"/>
                        </a:spcBef>
                        <a:buNone/>
                      </a:pPr>
                      <a:r>
                        <a:rPr lang="en">
                          <a:solidFill>
                            <a:schemeClr val="dk2"/>
                          </a:solidFill>
                        </a:rPr>
                        <a:t>Open a browser application</a:t>
                      </a:r>
                    </a:p>
                  </a:txBody>
                  <a:tcPr marT="91425" marB="91425" marR="91425" marL="91425">
                    <a:lnT cap="flat" cmpd="sng" w="9525">
                      <a:solidFill>
                        <a:srgbClr val="9E9E9E">
                          <a:alpha val="0"/>
                        </a:srgbClr>
                      </a:solidFill>
                      <a:prstDash val="solid"/>
                      <a:round/>
                      <a:headEnd len="med" w="med" type="none"/>
                      <a:tailEnd len="med" w="med" type="none"/>
                    </a:lnT>
                  </a:tcPr>
                </a:tc>
                <a:tc>
                  <a:txBody>
                    <a:bodyPr>
                      <a:noAutofit/>
                    </a:bodyPr>
                    <a:lstStyle/>
                    <a:p>
                      <a:pPr lvl="0" rtl="0">
                        <a:spcBef>
                          <a:spcPts val="0"/>
                        </a:spcBef>
                        <a:buNone/>
                      </a:pPr>
                      <a:r>
                        <a:rPr lang="en">
                          <a:solidFill>
                            <a:schemeClr val="dk2"/>
                          </a:solidFill>
                        </a:rPr>
                        <a:t>            </a:t>
                      </a:r>
                      <a:r>
                        <a:rPr i="1" lang="en">
                          <a:solidFill>
                            <a:schemeClr val="dk2"/>
                          </a:solidFill>
                        </a:rPr>
                        <a:t>Firefox</a:t>
                      </a:r>
                    </a:p>
                  </a:txBody>
                  <a:tcPr marT="91425" marB="91425" marR="91425" marL="91425">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tcPr>
                </a:tc>
              </a:tr>
              <a:tr h="432400">
                <a:tc>
                  <a:txBody>
                    <a:bodyPr>
                      <a:noAutofit/>
                    </a:bodyPr>
                    <a:lstStyle/>
                    <a:p>
                      <a:pPr lvl="0" rtl="0">
                        <a:spcBef>
                          <a:spcPts val="0"/>
                        </a:spcBef>
                        <a:buNone/>
                      </a:pPr>
                      <a:r>
                        <a:rPr lang="en">
                          <a:solidFill>
                            <a:schemeClr val="dk2"/>
                          </a:solidFill>
                        </a:rPr>
                        <a:t>2</a:t>
                      </a:r>
                    </a:p>
                  </a:txBody>
                  <a:tcPr marT="91425" marB="91425" marR="91425" marL="91425">
                    <a:lnL cap="flat" cmpd="sng" w="9525">
                      <a:solidFill>
                        <a:srgbClr val="9E9E9E">
                          <a:alpha val="0"/>
                        </a:srgbClr>
                      </a:solidFill>
                      <a:prstDash val="solid"/>
                      <a:round/>
                      <a:headEnd len="med" w="med" type="none"/>
                      <a:tailEnd len="med" w="med" type="none"/>
                    </a:lnL>
                  </a:tcPr>
                </a:tc>
                <a:tc>
                  <a:txBody>
                    <a:bodyPr>
                      <a:noAutofit/>
                    </a:bodyPr>
                    <a:lstStyle/>
                    <a:p>
                      <a:pPr lvl="0" rtl="0">
                        <a:spcBef>
                          <a:spcPts val="0"/>
                        </a:spcBef>
                        <a:buNone/>
                      </a:pPr>
                      <a:r>
                        <a:rPr lang="en">
                          <a:solidFill>
                            <a:schemeClr val="dk2"/>
                          </a:solidFill>
                        </a:rPr>
                        <a:t>Enter the web address</a:t>
                      </a:r>
                    </a:p>
                  </a:txBody>
                  <a:tcPr marT="91425" marB="91425" marR="91425" marL="91425"/>
                </a:tc>
                <a:tc>
                  <a:txBody>
                    <a:bodyPr>
                      <a:noAutofit/>
                    </a:bodyPr>
                    <a:lstStyle/>
                    <a:p>
                      <a:pPr lvl="0" rtl="0">
                        <a:spcBef>
                          <a:spcPts val="0"/>
                        </a:spcBef>
                        <a:buNone/>
                      </a:pPr>
                      <a:r>
                        <a:rPr i="1" lang="en">
                          <a:solidFill>
                            <a:schemeClr val="dk2"/>
                          </a:solidFill>
                        </a:rPr>
                        <a:t>   www</a:t>
                      </a:r>
                      <a:r>
                        <a:rPr i="1" lang="en">
                          <a:solidFill>
                            <a:schemeClr val="dk2"/>
                          </a:solidFill>
                        </a:rPr>
                        <a:t>.wikipedia.org</a:t>
                      </a:r>
                    </a:p>
                  </a:txBody>
                  <a:tcPr marT="91425" marB="91425" marR="91425" marL="91425">
                    <a:lnR cap="flat" cmpd="sng" w="9525">
                      <a:solidFill>
                        <a:srgbClr val="9E9E9E">
                          <a:alpha val="0"/>
                        </a:srgbClr>
                      </a:solidFill>
                      <a:prstDash val="solid"/>
                      <a:round/>
                      <a:headEnd len="med" w="med" type="none"/>
                      <a:tailEnd len="med" w="med" type="none"/>
                    </a:lnR>
                  </a:tcPr>
                </a:tc>
              </a:tr>
              <a:tr h="436600">
                <a:tc>
                  <a:txBody>
                    <a:bodyPr>
                      <a:noAutofit/>
                    </a:bodyPr>
                    <a:lstStyle/>
                    <a:p>
                      <a:pPr lvl="0" rtl="0">
                        <a:spcBef>
                          <a:spcPts val="0"/>
                        </a:spcBef>
                        <a:buNone/>
                      </a:pPr>
                      <a:r>
                        <a:rPr lang="en">
                          <a:solidFill>
                            <a:schemeClr val="dk2"/>
                          </a:solidFill>
                        </a:rPr>
                        <a:t>3</a:t>
                      </a:r>
                    </a:p>
                  </a:txBody>
                  <a:tcPr marT="91425" marB="91425" marR="91425" marL="91425">
                    <a:lnL cap="flat" cmpd="sng" w="9525">
                      <a:solidFill>
                        <a:srgbClr val="9E9E9E">
                          <a:alpha val="0"/>
                        </a:srgbClr>
                      </a:solidFill>
                      <a:prstDash val="solid"/>
                      <a:round/>
                      <a:headEnd len="med" w="med" type="none"/>
                      <a:tailEnd len="med" w="med" type="none"/>
                    </a:lnL>
                  </a:tcPr>
                </a:tc>
                <a:tc>
                  <a:txBody>
                    <a:bodyPr>
                      <a:noAutofit/>
                    </a:bodyPr>
                    <a:lstStyle/>
                    <a:p>
                      <a:pPr lvl="0" rtl="0">
                        <a:spcBef>
                          <a:spcPts val="0"/>
                        </a:spcBef>
                        <a:buNone/>
                      </a:pPr>
                      <a:r>
                        <a:rPr lang="en">
                          <a:solidFill>
                            <a:schemeClr val="dk2"/>
                          </a:solidFill>
                        </a:rPr>
                        <a:t>The browser fetches the data from the server</a:t>
                      </a:r>
                    </a:p>
                  </a:txBody>
                  <a:tcPr marT="91425" marB="91425" marR="91425" marL="91425"/>
                </a:tc>
                <a:tc>
                  <a:txBody>
                    <a:bodyPr>
                      <a:noAutofit/>
                    </a:bodyPr>
                    <a:lstStyle/>
                    <a:p>
                      <a:pPr lvl="0" rtl="0">
                        <a:spcBef>
                          <a:spcPts val="0"/>
                        </a:spcBef>
                        <a:buNone/>
                      </a:pPr>
                      <a:r>
                        <a:t/>
                      </a:r>
                      <a:endParaRPr>
                        <a:solidFill>
                          <a:schemeClr val="dk2"/>
                        </a:solidFill>
                      </a:endParaRPr>
                    </a:p>
                  </a:txBody>
                  <a:tcPr marT="91425" marB="91425" marR="91425" marL="91425">
                    <a:lnR cap="flat" cmpd="sng" w="9525">
                      <a:solidFill>
                        <a:srgbClr val="9E9E9E">
                          <a:alpha val="0"/>
                        </a:srgbClr>
                      </a:solidFill>
                      <a:prstDash val="solid"/>
                      <a:round/>
                      <a:headEnd len="med" w="med" type="none"/>
                      <a:tailEnd len="med" w="med" type="none"/>
                    </a:lnR>
                  </a:tcPr>
                </a:tc>
              </a:tr>
              <a:tr h="2393225">
                <a:tc>
                  <a:txBody>
                    <a:bodyPr>
                      <a:noAutofit/>
                    </a:bodyPr>
                    <a:lstStyle/>
                    <a:p>
                      <a:pPr lvl="0" rtl="0">
                        <a:spcBef>
                          <a:spcPts val="0"/>
                        </a:spcBef>
                        <a:buNone/>
                      </a:pPr>
                      <a:r>
                        <a:rPr lang="en">
                          <a:solidFill>
                            <a:schemeClr val="dk2"/>
                          </a:solidFill>
                        </a:rPr>
                        <a:t>4</a:t>
                      </a:r>
                    </a:p>
                  </a:txBody>
                  <a:tcPr marT="91425" marB="91425" marR="91425" marL="91425" anchor="ctr">
                    <a:lnL cap="flat" cmpd="sng" w="9525">
                      <a:solidFill>
                        <a:srgbClr val="9E9E9E">
                          <a:alpha val="0"/>
                        </a:srgbClr>
                      </a:solidFill>
                      <a:prstDash val="solid"/>
                      <a:round/>
                      <a:headEnd len="med" w="med" type="none"/>
                      <a:tailEnd len="med" w="med" type="none"/>
                    </a:lnL>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a:solidFill>
                            <a:schemeClr val="dk2"/>
                          </a:solidFill>
                        </a:rPr>
                        <a:t>The browser displays the webpage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a:spcBef>
                          <a:spcPts val="0"/>
                        </a:spcBef>
                        <a:buNone/>
                      </a:pPr>
                      <a:r>
                        <a:t/>
                      </a:r>
                      <a:endParaRPr>
                        <a:solidFill>
                          <a:schemeClr val="dk2"/>
                        </a:solidFill>
                      </a:endParaRPr>
                    </a:p>
                  </a:txBody>
                  <a:tcPr marT="91425" marB="91425" marR="91425" marL="91425">
                    <a:lnR cap="flat" cmpd="sng" w="9525">
                      <a:solidFill>
                        <a:srgbClr val="9E9E9E">
                          <a:alpha val="0"/>
                        </a:srgbClr>
                      </a:solidFill>
                      <a:prstDash val="solid"/>
                      <a:round/>
                      <a:headEnd len="med" w="med" type="none"/>
                      <a:tailEnd len="med" w="med" type="none"/>
                    </a:lnR>
                    <a:lnB cap="flat" cmpd="sng" w="9525">
                      <a:solidFill>
                        <a:srgbClr val="9E9E9E"/>
                      </a:solidFill>
                      <a:prstDash val="solid"/>
                      <a:round/>
                      <a:headEnd len="med" w="med" type="none"/>
                      <a:tailEnd len="med" w="med" type="none"/>
                    </a:lnB>
                  </a:tcPr>
                </a:tc>
              </a:tr>
            </a:tbl>
          </a:graphicData>
        </a:graphic>
      </p:graphicFrame>
      <p:pic>
        <p:nvPicPr>
          <p:cNvPr descr="firefox-512-noshadow.png" id="93" name="Shape 93"/>
          <p:cNvPicPr preferRelativeResize="0"/>
          <p:nvPr/>
        </p:nvPicPr>
        <p:blipFill>
          <a:blip r:embed="rId3">
            <a:alphaModFix/>
          </a:blip>
          <a:stretch>
            <a:fillRect/>
          </a:stretch>
        </p:blipFill>
        <p:spPr>
          <a:xfrm>
            <a:off x="5022205" y="1176456"/>
            <a:ext cx="315750" cy="315750"/>
          </a:xfrm>
          <a:prstGeom prst="rect">
            <a:avLst/>
          </a:prstGeom>
          <a:noFill/>
          <a:ln>
            <a:noFill/>
          </a:ln>
        </p:spPr>
      </p:pic>
      <p:pic>
        <p:nvPicPr>
          <p:cNvPr descr="Screen Shot 2016-08-08 at 12.06.30 AM.png" id="94" name="Shape 94"/>
          <p:cNvPicPr preferRelativeResize="0"/>
          <p:nvPr/>
        </p:nvPicPr>
        <p:blipFill rotWithShape="1">
          <a:blip r:embed="rId4">
            <a:alphaModFix/>
          </a:blip>
          <a:srcRect b="18566" l="0" r="0" t="0"/>
          <a:stretch/>
        </p:blipFill>
        <p:spPr>
          <a:xfrm>
            <a:off x="4926180" y="2063938"/>
            <a:ext cx="2068125" cy="315750"/>
          </a:xfrm>
          <a:prstGeom prst="rect">
            <a:avLst/>
          </a:prstGeom>
          <a:noFill/>
          <a:ln>
            <a:noFill/>
          </a:ln>
        </p:spPr>
      </p:pic>
      <p:pic>
        <p:nvPicPr>
          <p:cNvPr descr="Screen Shot 2016-08-08 at 12.08.52 AM.png" id="95" name="Shape 95"/>
          <p:cNvPicPr preferRelativeResize="0"/>
          <p:nvPr/>
        </p:nvPicPr>
        <p:blipFill>
          <a:blip r:embed="rId5">
            <a:alphaModFix/>
          </a:blip>
          <a:stretch>
            <a:fillRect/>
          </a:stretch>
        </p:blipFill>
        <p:spPr>
          <a:xfrm>
            <a:off x="4926180" y="2693625"/>
            <a:ext cx="2587349" cy="2044525"/>
          </a:xfrm>
          <a:prstGeom prst="rect">
            <a:avLst/>
          </a:prstGeom>
          <a:noFill/>
          <a:ln cap="flat" cmpd="sng" w="9525">
            <a:solidFill>
              <a:srgbClr val="9E9E9E"/>
            </a:solidFill>
            <a:prstDash val="solid"/>
            <a:round/>
            <a:headEnd len="med" w="med" type="none"/>
            <a:tailEnd len="med" w="med"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2. Webapps - a detailed look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2.1 Browser - Web Client</a:t>
            </a:r>
          </a:p>
        </p:txBody>
      </p:sp>
      <p:sp>
        <p:nvSpPr>
          <p:cNvPr id="106" name="Shape 106"/>
          <p:cNvSpPr txBox="1"/>
          <p:nvPr>
            <p:ph idx="1" type="body"/>
          </p:nvPr>
        </p:nvSpPr>
        <p:spPr>
          <a:xfrm>
            <a:off x="311700" y="1152475"/>
            <a:ext cx="8520600" cy="438900"/>
          </a:xfrm>
          <a:prstGeom prst="rect">
            <a:avLst/>
          </a:prstGeom>
        </p:spPr>
        <p:txBody>
          <a:bodyPr anchorCtr="0" anchor="t" bIns="91425" lIns="91425" rIns="91425" tIns="91425">
            <a:noAutofit/>
          </a:bodyPr>
          <a:lstStyle/>
          <a:p>
            <a:pPr lvl="0" rtl="0">
              <a:spcBef>
                <a:spcPts val="0"/>
              </a:spcBef>
              <a:buNone/>
            </a:pPr>
            <a:r>
              <a:rPr lang="en" sz="1600"/>
              <a:t>A browser is a s</a:t>
            </a:r>
            <a:r>
              <a:rPr lang="en" sz="1600"/>
              <a:t>oftware which needs to be installed on a device to use webapps. </a:t>
            </a:r>
          </a:p>
        </p:txBody>
      </p:sp>
      <p:pic>
        <p:nvPicPr>
          <p:cNvPr descr="2000px-Gnome-web-browser.svg.png" id="107" name="Shape 107"/>
          <p:cNvPicPr preferRelativeResize="0"/>
          <p:nvPr/>
        </p:nvPicPr>
        <p:blipFill>
          <a:blip r:embed="rId3">
            <a:alphaModFix/>
          </a:blip>
          <a:stretch>
            <a:fillRect/>
          </a:stretch>
        </p:blipFill>
        <p:spPr>
          <a:xfrm>
            <a:off x="2722231" y="2464375"/>
            <a:ext cx="572700" cy="572700"/>
          </a:xfrm>
          <a:prstGeom prst="rect">
            <a:avLst/>
          </a:prstGeom>
          <a:noFill/>
          <a:ln>
            <a:noFill/>
          </a:ln>
        </p:spPr>
      </p:pic>
      <p:sp>
        <p:nvSpPr>
          <p:cNvPr id="108" name="Shape 108"/>
          <p:cNvSpPr/>
          <p:nvPr/>
        </p:nvSpPr>
        <p:spPr>
          <a:xfrm rot="2695880">
            <a:off x="3679116" y="2450999"/>
            <a:ext cx="530966" cy="503601"/>
          </a:xfrm>
          <a:prstGeom prst="bentArrow">
            <a:avLst>
              <a:gd fmla="val 20328" name="adj1"/>
              <a:gd fmla="val 27000" name="adj2"/>
              <a:gd fmla="val 25000" name="adj3"/>
              <a:gd fmla="val 43750" name="adj4"/>
            </a:avLst>
          </a:prstGeom>
          <a:solidFill>
            <a:srgbClr val="CCCCCC"/>
          </a:solidFill>
          <a:ln>
            <a:noFill/>
          </a:ln>
        </p:spPr>
        <p:txBody>
          <a:bodyPr anchorCtr="0" anchor="ctr" bIns="91425" lIns="91425" rIns="91425" tIns="91425">
            <a:noAutofit/>
          </a:bodyPr>
          <a:lstStyle/>
          <a:p>
            <a:pPr lvl="0">
              <a:spcBef>
                <a:spcPts val="0"/>
              </a:spcBef>
              <a:buNone/>
            </a:pPr>
            <a:r>
              <a:t/>
            </a:r>
            <a:endParaRPr/>
          </a:p>
        </p:txBody>
      </p:sp>
      <p:pic>
        <p:nvPicPr>
          <p:cNvPr descr="devices.png" id="109" name="Shape 109"/>
          <p:cNvPicPr preferRelativeResize="0"/>
          <p:nvPr/>
        </p:nvPicPr>
        <p:blipFill>
          <a:blip r:embed="rId4">
            <a:alphaModFix/>
          </a:blip>
          <a:stretch>
            <a:fillRect/>
          </a:stretch>
        </p:blipFill>
        <p:spPr>
          <a:xfrm>
            <a:off x="4648922" y="2223640"/>
            <a:ext cx="1477150" cy="1224174"/>
          </a:xfrm>
          <a:prstGeom prst="rect">
            <a:avLst/>
          </a:prstGeom>
          <a:noFill/>
          <a:ln>
            <a:noFill/>
          </a:ln>
        </p:spPr>
      </p:pic>
      <p:pic>
        <p:nvPicPr>
          <p:cNvPr descr="browsers.png" id="110" name="Shape 110"/>
          <p:cNvPicPr preferRelativeResize="0"/>
          <p:nvPr/>
        </p:nvPicPr>
        <p:blipFill rotWithShape="1">
          <a:blip r:embed="rId5">
            <a:alphaModFix amt="38000"/>
          </a:blip>
          <a:srcRect b="-8601" l="-2944" r="-4133" t="0"/>
          <a:stretch/>
        </p:blipFill>
        <p:spPr>
          <a:xfrm>
            <a:off x="2723124" y="4418250"/>
            <a:ext cx="2110399" cy="438849"/>
          </a:xfrm>
          <a:prstGeom prst="rect">
            <a:avLst/>
          </a:prstGeom>
          <a:noFill/>
          <a:ln>
            <a:noFill/>
          </a:ln>
        </p:spPr>
      </p:pic>
      <p:sp>
        <p:nvSpPr>
          <p:cNvPr id="111" name="Shape 111"/>
          <p:cNvSpPr txBox="1"/>
          <p:nvPr/>
        </p:nvSpPr>
        <p:spPr>
          <a:xfrm>
            <a:off x="330175" y="4416179"/>
            <a:ext cx="1706400" cy="4389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Common browsers</a:t>
            </a:r>
          </a:p>
        </p:txBody>
      </p:sp>
      <p:cxnSp>
        <p:nvCxnSpPr>
          <p:cNvPr id="112" name="Shape 112"/>
          <p:cNvCxnSpPr>
            <a:stCxn id="111" idx="3"/>
            <a:endCxn id="110" idx="1"/>
          </p:cNvCxnSpPr>
          <p:nvPr/>
        </p:nvCxnSpPr>
        <p:spPr>
          <a:xfrm>
            <a:off x="2036575" y="4635629"/>
            <a:ext cx="686400" cy="2100"/>
          </a:xfrm>
          <a:prstGeom prst="straightConnector1">
            <a:avLst/>
          </a:prstGeom>
          <a:noFill/>
          <a:ln cap="flat" cmpd="sng" w="9525">
            <a:solidFill>
              <a:srgbClr val="B7B7B7"/>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2.</a:t>
            </a:r>
            <a:r>
              <a:rPr lang="en"/>
              <a:t>1</a:t>
            </a:r>
            <a:r>
              <a:rPr lang="en"/>
              <a:t> Browser</a:t>
            </a:r>
          </a:p>
        </p:txBody>
      </p:sp>
      <p:sp>
        <p:nvSpPr>
          <p:cNvPr id="118" name="Shape 118"/>
          <p:cNvSpPr txBox="1"/>
          <p:nvPr/>
        </p:nvSpPr>
        <p:spPr>
          <a:xfrm>
            <a:off x="374825" y="1260200"/>
            <a:ext cx="8188500" cy="463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a:solidFill>
                  <a:schemeClr val="dk2"/>
                </a:solidFill>
              </a:rPr>
              <a:t>Browsers can make requests to servers using URLs and </a:t>
            </a:r>
            <a:r>
              <a:rPr b="1" lang="en" sz="1600" u="sng">
                <a:solidFill>
                  <a:schemeClr val="dk2"/>
                </a:solidFill>
              </a:rPr>
              <a:t>render the response data</a:t>
            </a:r>
          </a:p>
        </p:txBody>
      </p:sp>
      <p:sp>
        <p:nvSpPr>
          <p:cNvPr id="119" name="Shape 119"/>
          <p:cNvSpPr txBox="1"/>
          <p:nvPr/>
        </p:nvSpPr>
        <p:spPr>
          <a:xfrm>
            <a:off x="374825" y="4337775"/>
            <a:ext cx="8188500" cy="6621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i="1" lang="en" sz="1200">
                <a:solidFill>
                  <a:schemeClr val="dk2"/>
                </a:solidFill>
              </a:rPr>
              <a:t>Computer programs that can make requests to servers and fetch responses are called </a:t>
            </a:r>
            <a:r>
              <a:rPr b="1" i="1" lang="en" sz="1200" u="sng">
                <a:solidFill>
                  <a:schemeClr val="dk2"/>
                </a:solidFill>
              </a:rPr>
              <a:t>clients</a:t>
            </a:r>
            <a:r>
              <a:rPr i="1" lang="en" sz="1200">
                <a:solidFill>
                  <a:schemeClr val="dk2"/>
                </a:solidFill>
              </a:rPr>
              <a:t>. When these programs make requests to web servers, they are called </a:t>
            </a:r>
            <a:r>
              <a:rPr b="1" i="1" lang="en" sz="1200" u="sng">
                <a:solidFill>
                  <a:schemeClr val="dk2"/>
                </a:solidFill>
              </a:rPr>
              <a:t>web clients</a:t>
            </a:r>
            <a:r>
              <a:rPr i="1" lang="en" sz="1200">
                <a:solidFill>
                  <a:schemeClr val="dk2"/>
                </a:solidFill>
              </a:rPr>
              <a:t>. A </a:t>
            </a:r>
            <a:r>
              <a:rPr b="1" i="1" lang="en" sz="1200" u="sng">
                <a:solidFill>
                  <a:schemeClr val="dk2"/>
                </a:solidFill>
              </a:rPr>
              <a:t>browser is a web client</a:t>
            </a:r>
            <a:r>
              <a:rPr i="1" lang="en" sz="1200">
                <a:solidFill>
                  <a:schemeClr val="dk2"/>
                </a:solidFill>
              </a:rPr>
              <a:t>.</a:t>
            </a:r>
          </a:p>
        </p:txBody>
      </p:sp>
      <p:graphicFrame>
        <p:nvGraphicFramePr>
          <p:cNvPr id="120" name="Shape 120"/>
          <p:cNvGraphicFramePr/>
          <p:nvPr/>
        </p:nvGraphicFramePr>
        <p:xfrm>
          <a:off x="571500" y="2034287"/>
          <a:ext cx="3000000" cy="3000000"/>
        </p:xfrm>
        <a:graphic>
          <a:graphicData uri="http://schemas.openxmlformats.org/drawingml/2006/table">
            <a:tbl>
              <a:tblPr>
                <a:noFill/>
                <a:tableStyleId>{4088BBBA-A507-468C-A2E0-D2C90B8410A1}</a:tableStyleId>
              </a:tblPr>
              <a:tblGrid>
                <a:gridCol w="1512775"/>
                <a:gridCol w="1068000"/>
                <a:gridCol w="4937500"/>
              </a:tblGrid>
              <a:tr h="381000">
                <a:tc>
                  <a:txBody>
                    <a:bodyPr>
                      <a:noAutofit/>
                    </a:bodyPr>
                    <a:lstStyle/>
                    <a:p>
                      <a:pPr lvl="0">
                        <a:spcBef>
                          <a:spcPts val="0"/>
                        </a:spcBef>
                        <a:buNone/>
                      </a:pPr>
                      <a:r>
                        <a:rPr b="1" lang="en" sz="1200"/>
                        <a:t>Content Type</a:t>
                      </a:r>
                    </a:p>
                  </a:txBody>
                  <a:tcPr marT="91425" marB="91425" marR="91425" marL="91425">
                    <a:lnL cap="flat" cmpd="sng" w="9525">
                      <a:solidFill>
                        <a:srgbClr val="9E9E9E">
                          <a:alpha val="0"/>
                        </a:srgbClr>
                      </a:solidFill>
                      <a:prstDash val="solid"/>
                      <a:round/>
                      <a:headEnd len="med" w="med" type="none"/>
                      <a:tailEnd len="med" w="med" type="none"/>
                    </a:lnL>
                    <a:lnT cap="flat" cmpd="sng" w="9525">
                      <a:solidFill>
                        <a:srgbClr val="9E9E9E">
                          <a:alpha val="0"/>
                        </a:srgbClr>
                      </a:solidFill>
                      <a:prstDash val="solid"/>
                      <a:round/>
                      <a:headEnd len="med" w="med" type="none"/>
                      <a:tailEnd len="med" w="med" type="none"/>
                    </a:lnT>
                  </a:tcPr>
                </a:tc>
                <a:tc>
                  <a:txBody>
                    <a:bodyPr>
                      <a:noAutofit/>
                    </a:bodyPr>
                    <a:lstStyle/>
                    <a:p>
                      <a:pPr lvl="0">
                        <a:spcBef>
                          <a:spcPts val="0"/>
                        </a:spcBef>
                        <a:buNone/>
                      </a:pPr>
                      <a:r>
                        <a:rPr b="1" lang="en" sz="1200"/>
                        <a:t>File extension</a:t>
                      </a:r>
                    </a:p>
                  </a:txBody>
                  <a:tcPr marT="91425" marB="91425" marR="91425" marL="91425">
                    <a:lnT cap="flat" cmpd="sng" w="9525">
                      <a:solidFill>
                        <a:srgbClr val="9E9E9E">
                          <a:alpha val="0"/>
                        </a:srgbClr>
                      </a:solidFill>
                      <a:prstDash val="solid"/>
                      <a:round/>
                      <a:headEnd len="med" w="med" type="none"/>
                      <a:tailEnd len="med" w="med" type="none"/>
                    </a:lnT>
                  </a:tcPr>
                </a:tc>
                <a:tc>
                  <a:txBody>
                    <a:bodyPr>
                      <a:noAutofit/>
                    </a:bodyPr>
                    <a:lstStyle/>
                    <a:p>
                      <a:pPr lvl="0">
                        <a:spcBef>
                          <a:spcPts val="0"/>
                        </a:spcBef>
                        <a:buNone/>
                      </a:pPr>
                      <a:r>
                        <a:rPr b="1" lang="en" sz="1200"/>
                        <a:t>Example</a:t>
                      </a:r>
                    </a:p>
                  </a:txBody>
                  <a:tcPr marT="91425" marB="91425" marR="91425" marL="91425">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tcPr>
                </a:tc>
              </a:tr>
              <a:tr h="381000">
                <a:tc>
                  <a:txBody>
                    <a:bodyPr>
                      <a:noAutofit/>
                    </a:bodyPr>
                    <a:lstStyle/>
                    <a:p>
                      <a:pPr lvl="0">
                        <a:spcBef>
                          <a:spcPts val="0"/>
                        </a:spcBef>
                        <a:buNone/>
                      </a:pPr>
                      <a:r>
                        <a:rPr lang="en" sz="1100">
                          <a:latin typeface="Consolas"/>
                          <a:ea typeface="Consolas"/>
                          <a:cs typeface="Consolas"/>
                          <a:sym typeface="Consolas"/>
                        </a:rPr>
                        <a:t>text/plain</a:t>
                      </a:r>
                    </a:p>
                  </a:txBody>
                  <a:tcPr marT="91425" marB="91425" marR="91425" marL="91425">
                    <a:lnL cap="flat" cmpd="sng" w="9525">
                      <a:solidFill>
                        <a:srgbClr val="9E9E9E">
                          <a:alpha val="0"/>
                        </a:srgbClr>
                      </a:solidFill>
                      <a:prstDash val="solid"/>
                      <a:round/>
                      <a:headEnd len="med" w="med" type="none"/>
                      <a:tailEnd len="med" w="med" type="none"/>
                    </a:lnL>
                  </a:tcPr>
                </a:tc>
                <a:tc>
                  <a:txBody>
                    <a:bodyPr>
                      <a:noAutofit/>
                    </a:bodyPr>
                    <a:lstStyle/>
                    <a:p>
                      <a:pPr lvl="0">
                        <a:spcBef>
                          <a:spcPts val="0"/>
                        </a:spcBef>
                        <a:buNone/>
                      </a:pPr>
                      <a:r>
                        <a:rPr lang="en" sz="1100">
                          <a:latin typeface="Consolas"/>
                          <a:ea typeface="Consolas"/>
                          <a:cs typeface="Consolas"/>
                          <a:sym typeface="Consolas"/>
                        </a:rPr>
                        <a:t>.txt</a:t>
                      </a:r>
                    </a:p>
                  </a:txBody>
                  <a:tcPr marT="91425" marB="91425" marR="91425" marL="91425"/>
                </a:tc>
                <a:tc>
                  <a:txBody>
                    <a:bodyPr>
                      <a:noAutofit/>
                    </a:bodyPr>
                    <a:lstStyle/>
                    <a:p>
                      <a:pPr lvl="0">
                        <a:spcBef>
                          <a:spcPts val="0"/>
                        </a:spcBef>
                        <a:buNone/>
                      </a:pPr>
                      <a:r>
                        <a:rPr lang="en" sz="1000" u="sng">
                          <a:solidFill>
                            <a:schemeClr val="hlink"/>
                          </a:solidFill>
                          <a:hlinkClick r:id="rId3"/>
                        </a:rPr>
                        <a:t>http://www.flipkart.com/robots.txt</a:t>
                      </a:r>
                      <a:r>
                        <a:rPr lang="en" sz="1000"/>
                        <a:t> </a:t>
                      </a:r>
                    </a:p>
                  </a:txBody>
                  <a:tcPr marT="91425" marB="91425" marR="91425" marL="91425">
                    <a:lnR cap="flat" cmpd="sng" w="9525">
                      <a:solidFill>
                        <a:srgbClr val="9E9E9E">
                          <a:alpha val="0"/>
                        </a:srgbClr>
                      </a:solidFill>
                      <a:prstDash val="solid"/>
                      <a:round/>
                      <a:headEnd len="med" w="med" type="none"/>
                      <a:tailEnd len="med" w="med" type="none"/>
                    </a:lnR>
                  </a:tcPr>
                </a:tc>
              </a:tr>
              <a:tr h="381000">
                <a:tc>
                  <a:txBody>
                    <a:bodyPr>
                      <a:noAutofit/>
                    </a:bodyPr>
                    <a:lstStyle/>
                    <a:p>
                      <a:pPr lvl="0">
                        <a:spcBef>
                          <a:spcPts val="0"/>
                        </a:spcBef>
                        <a:buNone/>
                      </a:pPr>
                      <a:r>
                        <a:rPr lang="en" sz="1100">
                          <a:latin typeface="Consolas"/>
                          <a:ea typeface="Consolas"/>
                          <a:cs typeface="Consolas"/>
                          <a:sym typeface="Consolas"/>
                        </a:rPr>
                        <a:t>text/html</a:t>
                      </a:r>
                    </a:p>
                  </a:txBody>
                  <a:tcPr marT="91425" marB="91425" marR="91425" marL="91425">
                    <a:lnL cap="flat" cmpd="sng" w="9525">
                      <a:solidFill>
                        <a:srgbClr val="9E9E9E">
                          <a:alpha val="0"/>
                        </a:srgbClr>
                      </a:solidFill>
                      <a:prstDash val="solid"/>
                      <a:round/>
                      <a:headEnd len="med" w="med" type="none"/>
                      <a:tailEnd len="med" w="med" type="none"/>
                    </a:lnL>
                  </a:tcPr>
                </a:tc>
                <a:tc>
                  <a:txBody>
                    <a:bodyPr>
                      <a:noAutofit/>
                    </a:bodyPr>
                    <a:lstStyle/>
                    <a:p>
                      <a:pPr lvl="0">
                        <a:spcBef>
                          <a:spcPts val="0"/>
                        </a:spcBef>
                        <a:buNone/>
                      </a:pPr>
                      <a:r>
                        <a:rPr lang="en" sz="1100">
                          <a:latin typeface="Consolas"/>
                          <a:ea typeface="Consolas"/>
                          <a:cs typeface="Consolas"/>
                          <a:sym typeface="Consolas"/>
                        </a:rPr>
                        <a:t>.html</a:t>
                      </a:r>
                    </a:p>
                  </a:txBody>
                  <a:tcPr marT="91425" marB="91425" marR="91425" marL="91425"/>
                </a:tc>
                <a:tc>
                  <a:txBody>
                    <a:bodyPr>
                      <a:noAutofit/>
                    </a:bodyPr>
                    <a:lstStyle/>
                    <a:p>
                      <a:pPr lvl="0">
                        <a:spcBef>
                          <a:spcPts val="0"/>
                        </a:spcBef>
                        <a:buNone/>
                      </a:pPr>
                      <a:r>
                        <a:rPr lang="en" sz="1000" u="sng">
                          <a:solidFill>
                            <a:schemeClr val="hlink"/>
                          </a:solidFill>
                          <a:hlinkClick r:id="rId4"/>
                        </a:rPr>
                        <a:t>http://www.cenlib.iitm.ac.in/docs/library/ejnls-iitm.html</a:t>
                      </a:r>
                      <a:r>
                        <a:rPr lang="en" sz="1000"/>
                        <a:t> </a:t>
                      </a:r>
                    </a:p>
                  </a:txBody>
                  <a:tcPr marT="91425" marB="91425" marR="91425" marL="91425">
                    <a:lnR cap="flat" cmpd="sng" w="9525">
                      <a:solidFill>
                        <a:srgbClr val="9E9E9E">
                          <a:alpha val="0"/>
                        </a:srgbClr>
                      </a:solidFill>
                      <a:prstDash val="solid"/>
                      <a:round/>
                      <a:headEnd len="med" w="med" type="none"/>
                      <a:tailEnd len="med" w="med" type="none"/>
                    </a:lnR>
                  </a:tcPr>
                </a:tc>
              </a:tr>
              <a:tr h="381000">
                <a:tc>
                  <a:txBody>
                    <a:bodyPr>
                      <a:noAutofit/>
                    </a:bodyPr>
                    <a:lstStyle/>
                    <a:p>
                      <a:pPr lvl="0">
                        <a:spcBef>
                          <a:spcPts val="0"/>
                        </a:spcBef>
                        <a:buNone/>
                      </a:pPr>
                      <a:r>
                        <a:rPr lang="en" sz="1100">
                          <a:latin typeface="Consolas"/>
                          <a:ea typeface="Consolas"/>
                          <a:cs typeface="Consolas"/>
                          <a:sym typeface="Consolas"/>
                        </a:rPr>
                        <a:t>image/png</a:t>
                      </a:r>
                    </a:p>
                  </a:txBody>
                  <a:tcPr marT="91425" marB="91425" marR="91425" marL="91425">
                    <a:lnL cap="flat" cmpd="sng" w="9525">
                      <a:solidFill>
                        <a:srgbClr val="9E9E9E">
                          <a:alpha val="0"/>
                        </a:srgbClr>
                      </a:solidFill>
                      <a:prstDash val="solid"/>
                      <a:round/>
                      <a:headEnd len="med" w="med" type="none"/>
                      <a:tailEnd len="med" w="med" type="none"/>
                    </a:lnL>
                  </a:tcPr>
                </a:tc>
                <a:tc>
                  <a:txBody>
                    <a:bodyPr>
                      <a:noAutofit/>
                    </a:bodyPr>
                    <a:lstStyle/>
                    <a:p>
                      <a:pPr lvl="0">
                        <a:spcBef>
                          <a:spcPts val="0"/>
                        </a:spcBef>
                        <a:buNone/>
                      </a:pPr>
                      <a:r>
                        <a:rPr lang="en" sz="1100">
                          <a:latin typeface="Consolas"/>
                          <a:ea typeface="Consolas"/>
                          <a:cs typeface="Consolas"/>
                          <a:sym typeface="Consolas"/>
                        </a:rPr>
                        <a:t>.png</a:t>
                      </a:r>
                    </a:p>
                  </a:txBody>
                  <a:tcPr marT="91425" marB="91425" marR="91425" marL="91425"/>
                </a:tc>
                <a:tc>
                  <a:txBody>
                    <a:bodyPr>
                      <a:noAutofit/>
                    </a:bodyPr>
                    <a:lstStyle/>
                    <a:p>
                      <a:pPr lvl="0">
                        <a:spcBef>
                          <a:spcPts val="0"/>
                        </a:spcBef>
                        <a:buNone/>
                      </a:pPr>
                      <a:r>
                        <a:rPr lang="en" sz="1000" u="sng">
                          <a:solidFill>
                            <a:srgbClr val="263238"/>
                          </a:solidFill>
                          <a:hlinkClick r:id="rId5"/>
                        </a:rPr>
                        <a:t>https://hasura.io/img/hasura-sand.png</a:t>
                      </a:r>
                    </a:p>
                  </a:txBody>
                  <a:tcPr marT="91425" marB="91425" marR="91425" marL="91425">
                    <a:lnR cap="flat" cmpd="sng" w="9525">
                      <a:solidFill>
                        <a:srgbClr val="9E9E9E">
                          <a:alpha val="0"/>
                        </a:srgbClr>
                      </a:solidFill>
                      <a:prstDash val="solid"/>
                      <a:round/>
                      <a:headEnd len="med" w="med" type="none"/>
                      <a:tailEnd len="med" w="med" type="none"/>
                    </a:lnR>
                  </a:tcPr>
                </a:tc>
              </a:tr>
              <a:tr h="381000">
                <a:tc>
                  <a:txBody>
                    <a:bodyPr>
                      <a:noAutofit/>
                    </a:bodyPr>
                    <a:lstStyle/>
                    <a:p>
                      <a:pPr lvl="0" rtl="0">
                        <a:spcBef>
                          <a:spcPts val="0"/>
                        </a:spcBef>
                        <a:buNone/>
                      </a:pPr>
                      <a:r>
                        <a:rPr lang="en" sz="1100">
                          <a:latin typeface="Consolas"/>
                          <a:ea typeface="Consolas"/>
                          <a:cs typeface="Consolas"/>
                          <a:sym typeface="Consolas"/>
                        </a:rPr>
                        <a:t>application/pdf</a:t>
                      </a:r>
                    </a:p>
                  </a:txBody>
                  <a:tcPr marT="91425" marB="91425" marR="91425" marL="91425">
                    <a:lnL cap="flat" cmpd="sng" w="9525">
                      <a:solidFill>
                        <a:srgbClr val="9E9E9E">
                          <a:alpha val="0"/>
                        </a:srgbClr>
                      </a:solidFill>
                      <a:prstDash val="solid"/>
                      <a:round/>
                      <a:headEnd len="med" w="med" type="none"/>
                      <a:tailEnd len="med" w="med" type="none"/>
                    </a:lnL>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100">
                          <a:latin typeface="Consolas"/>
                          <a:ea typeface="Consolas"/>
                          <a:cs typeface="Consolas"/>
                          <a:sym typeface="Consolas"/>
                        </a:rPr>
                        <a:t>.pdf</a:t>
                      </a:r>
                    </a:p>
                  </a:txBody>
                  <a:tcPr marT="91425" marB="91425" marR="91425" marL="91425">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000" u="sng">
                          <a:solidFill>
                            <a:schemeClr val="hlink"/>
                          </a:solidFill>
                          <a:highlight>
                            <a:srgbClr val="FFFFFF"/>
                          </a:highlight>
                          <a:hlinkClick r:id="rId6"/>
                        </a:rPr>
                        <a:t>https://www.iitm.ac.in/sites/default/files/uploads/calendar-revised-jul-nov_2016.pdf</a:t>
                      </a:r>
                      <a:r>
                        <a:rPr lang="en" sz="1000">
                          <a:solidFill>
                            <a:srgbClr val="006621"/>
                          </a:solidFill>
                          <a:highlight>
                            <a:srgbClr val="FFFFFF"/>
                          </a:highlight>
                        </a:rPr>
                        <a:t> </a:t>
                      </a:r>
                    </a:p>
                  </a:txBody>
                  <a:tcPr marT="91425" marB="91425" marR="91425" marL="91425">
                    <a:lnR cap="flat" cmpd="sng" w="9525">
                      <a:solidFill>
                        <a:srgbClr val="9E9E9E">
                          <a:alpha val="0"/>
                        </a:srgbClr>
                      </a:solidFill>
                      <a:prstDash val="solid"/>
                      <a:round/>
                      <a:headEnd len="med" w="med" type="none"/>
                      <a:tailEnd len="med" w="med" type="none"/>
                    </a:lnR>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